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77" r:id="rId3"/>
    <p:sldId id="257" r:id="rId4"/>
    <p:sldId id="261" r:id="rId5"/>
    <p:sldId id="258" r:id="rId6"/>
    <p:sldId id="271" r:id="rId7"/>
    <p:sldId id="259" r:id="rId8"/>
    <p:sldId id="260" r:id="rId9"/>
    <p:sldId id="272" r:id="rId10"/>
    <p:sldId id="273" r:id="rId11"/>
    <p:sldId id="274" r:id="rId12"/>
    <p:sldId id="262" r:id="rId13"/>
    <p:sldId id="263" r:id="rId14"/>
    <p:sldId id="264" r:id="rId15"/>
    <p:sldId id="265" r:id="rId16"/>
    <p:sldId id="275" r:id="rId17"/>
    <p:sldId id="266" r:id="rId18"/>
    <p:sldId id="267" r:id="rId19"/>
    <p:sldId id="268" r:id="rId20"/>
    <p:sldId id="278" r:id="rId21"/>
    <p:sldId id="269" r:id="rId22"/>
    <p:sldId id="276" r:id="rId23"/>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70" d="100"/>
          <a:sy n="70"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52400" y="4572000"/>
            <a:ext cx="7848600" cy="762000"/>
          </a:xfrm>
        </p:spPr>
        <p:txBody>
          <a:bodyPr/>
          <a:lstStyle>
            <a:lvl1pPr>
              <a:defRPr>
                <a:solidFill>
                  <a:schemeClr val="tx1"/>
                </a:solidFill>
              </a:defRPr>
            </a:lvl1pPr>
          </a:lstStyle>
          <a:p>
            <a:r>
              <a:rPr lang="ar-SA" smtClean="0"/>
              <a:t>انقر لتحرير نمط العنوان الرئيسي</a:t>
            </a:r>
            <a:endParaRPr lang="en-US"/>
          </a:p>
        </p:txBody>
      </p:sp>
      <p:sp>
        <p:nvSpPr>
          <p:cNvPr id="3075" name="Rectangle 3"/>
          <p:cNvSpPr>
            <a:spLocks noGrp="1" noChangeArrowheads="1"/>
          </p:cNvSpPr>
          <p:nvPr>
            <p:ph type="subTitle" idx="1"/>
          </p:nvPr>
        </p:nvSpPr>
        <p:spPr>
          <a:xfrm>
            <a:off x="152400" y="5410200"/>
            <a:ext cx="7848600" cy="457200"/>
          </a:xfrm>
        </p:spPr>
        <p:txBody>
          <a:bodyPr anchor="ctr"/>
          <a:lstStyle>
            <a:lvl1pPr marL="0" indent="0">
              <a:buFontTx/>
              <a:buNone/>
              <a:tabLst>
                <a:tab pos="4919663" algn="l"/>
              </a:tabLst>
              <a:defRPr sz="2400"/>
            </a:lvl1pPr>
          </a:lstStyle>
          <a:p>
            <a:r>
              <a:rPr lang="ar-SA" smtClean="0"/>
              <a:t>انقر لتحرير نمط العنوان الثانوي الرئيسي</a:t>
            </a:r>
            <a:endParaRPr lang="en-US"/>
          </a:p>
        </p:txBody>
      </p:sp>
      <p:sp>
        <p:nvSpPr>
          <p:cNvPr id="3174" name="Rectangle 102"/>
          <p:cNvSpPr>
            <a:spLocks noGrp="1" noChangeArrowheads="1"/>
          </p:cNvSpPr>
          <p:nvPr>
            <p:ph type="dt" sz="half" idx="2"/>
          </p:nvPr>
        </p:nvSpPr>
        <p:spPr/>
        <p:txBody>
          <a:bodyPr/>
          <a:lstStyle>
            <a:lvl1pPr>
              <a:defRPr/>
            </a:lvl1pPr>
          </a:lstStyle>
          <a:p>
            <a:fld id="{93506FD7-5987-4333-8637-ED862EBD618A}" type="datetimeFigureOut">
              <a:rPr lang="ar-JO" smtClean="0"/>
              <a:pPr/>
              <a:t>06/04/1433</a:t>
            </a:fld>
            <a:endParaRPr lang="ar-JO"/>
          </a:p>
        </p:txBody>
      </p:sp>
      <p:sp>
        <p:nvSpPr>
          <p:cNvPr id="3175" name="Rectangle 103"/>
          <p:cNvSpPr>
            <a:spLocks noGrp="1" noChangeArrowheads="1"/>
          </p:cNvSpPr>
          <p:nvPr>
            <p:ph type="ftr" sz="quarter" idx="3"/>
          </p:nvPr>
        </p:nvSpPr>
        <p:spPr/>
        <p:txBody>
          <a:bodyPr/>
          <a:lstStyle>
            <a:lvl1pPr>
              <a:defRPr/>
            </a:lvl1pPr>
          </a:lstStyle>
          <a:p>
            <a:endParaRPr lang="ar-JO"/>
          </a:p>
        </p:txBody>
      </p:sp>
      <p:sp>
        <p:nvSpPr>
          <p:cNvPr id="3176" name="Rectangle 104"/>
          <p:cNvSpPr>
            <a:spLocks noGrp="1" noChangeArrowheads="1"/>
          </p:cNvSpPr>
          <p:nvPr>
            <p:ph type="sldNum" sz="quarter" idx="4"/>
          </p:nvPr>
        </p:nvSpPr>
        <p:spPr/>
        <p:txBody>
          <a:bodyPr/>
          <a:lstStyle>
            <a:lvl1pPr>
              <a:defRPr/>
            </a:lvl1pPr>
          </a:lstStyle>
          <a:p>
            <a:fld id="{9001F33C-9215-4FAB-A226-EEA10AC87EDD}" type="slidenum">
              <a:rPr lang="ar-JO" smtClean="0"/>
              <a:pPr/>
              <a:t>‹#›</a:t>
            </a:fld>
            <a:endParaRPr lang="ar-J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تاريخ 3"/>
          <p:cNvSpPr>
            <a:spLocks noGrp="1"/>
          </p:cNvSpPr>
          <p:nvPr>
            <p:ph type="dt" sz="half" idx="10"/>
          </p:nvPr>
        </p:nvSpPr>
        <p:spPr/>
        <p:txBody>
          <a:bodyPr/>
          <a:lstStyle>
            <a:lvl1pPr>
              <a:defRPr/>
            </a:lvl1pPr>
          </a:lstStyle>
          <a:p>
            <a:fld id="{93506FD7-5987-4333-8637-ED862EBD618A}" type="datetimeFigureOut">
              <a:rPr lang="ar-JO" smtClean="0"/>
              <a:pPr/>
              <a:t>06/04/1433</a:t>
            </a:fld>
            <a:endParaRPr lang="ar-JO"/>
          </a:p>
        </p:txBody>
      </p:sp>
      <p:sp>
        <p:nvSpPr>
          <p:cNvPr id="5" name="عنصر نائب للتذييل 4"/>
          <p:cNvSpPr>
            <a:spLocks noGrp="1"/>
          </p:cNvSpPr>
          <p:nvPr>
            <p:ph type="ftr" sz="quarter" idx="11"/>
          </p:nvPr>
        </p:nvSpPr>
        <p:spPr/>
        <p:txBody>
          <a:bodyPr/>
          <a:lstStyle>
            <a:lvl1pPr>
              <a:defRPr/>
            </a:lvl1pPr>
          </a:lstStyle>
          <a:p>
            <a:endParaRPr lang="ar-JO"/>
          </a:p>
        </p:txBody>
      </p:sp>
      <p:sp>
        <p:nvSpPr>
          <p:cNvPr id="6" name="عنصر نائب لرقم الشريحة 5"/>
          <p:cNvSpPr>
            <a:spLocks noGrp="1"/>
          </p:cNvSpPr>
          <p:nvPr>
            <p:ph type="sldNum" sz="quarter" idx="12"/>
          </p:nvPr>
        </p:nvSpPr>
        <p:spPr/>
        <p:txBody>
          <a:bodyPr/>
          <a:lstStyle>
            <a:lvl1pPr>
              <a:defRPr/>
            </a:lvl1pPr>
          </a:lstStyle>
          <a:p>
            <a:fld id="{9001F33C-9215-4FAB-A226-EEA10AC87EDD}" type="slidenum">
              <a:rPr lang="ar-JO" smtClean="0"/>
              <a:pPr/>
              <a:t>‹#›</a:t>
            </a:fld>
            <a:endParaRPr lang="ar-J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5924550" y="152400"/>
            <a:ext cx="1924050" cy="6019800"/>
          </a:xfrm>
        </p:spPr>
        <p:txBody>
          <a:bodyPr vert="eaVert"/>
          <a:lstStyle/>
          <a:p>
            <a:r>
              <a:rPr lang="ar-SA" smtClean="0"/>
              <a:t>انقر لتحرير نمط العنوان الرئيسي</a:t>
            </a:r>
            <a:endParaRPr lang="ar-JO"/>
          </a:p>
        </p:txBody>
      </p:sp>
      <p:sp>
        <p:nvSpPr>
          <p:cNvPr id="3" name="عنصر نائب للعنوان العمودي 2"/>
          <p:cNvSpPr>
            <a:spLocks noGrp="1"/>
          </p:cNvSpPr>
          <p:nvPr>
            <p:ph type="body" orient="vert" idx="1"/>
          </p:nvPr>
        </p:nvSpPr>
        <p:spPr>
          <a:xfrm>
            <a:off x="152400" y="152400"/>
            <a:ext cx="5619750" cy="601980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تاريخ 3"/>
          <p:cNvSpPr>
            <a:spLocks noGrp="1"/>
          </p:cNvSpPr>
          <p:nvPr>
            <p:ph type="dt" sz="half" idx="10"/>
          </p:nvPr>
        </p:nvSpPr>
        <p:spPr/>
        <p:txBody>
          <a:bodyPr/>
          <a:lstStyle>
            <a:lvl1pPr>
              <a:defRPr/>
            </a:lvl1pPr>
          </a:lstStyle>
          <a:p>
            <a:fld id="{93506FD7-5987-4333-8637-ED862EBD618A}" type="datetimeFigureOut">
              <a:rPr lang="ar-JO" smtClean="0"/>
              <a:pPr/>
              <a:t>06/04/1433</a:t>
            </a:fld>
            <a:endParaRPr lang="ar-JO"/>
          </a:p>
        </p:txBody>
      </p:sp>
      <p:sp>
        <p:nvSpPr>
          <p:cNvPr id="5" name="عنصر نائب للتذييل 4"/>
          <p:cNvSpPr>
            <a:spLocks noGrp="1"/>
          </p:cNvSpPr>
          <p:nvPr>
            <p:ph type="ftr" sz="quarter" idx="11"/>
          </p:nvPr>
        </p:nvSpPr>
        <p:spPr/>
        <p:txBody>
          <a:bodyPr/>
          <a:lstStyle>
            <a:lvl1pPr>
              <a:defRPr/>
            </a:lvl1pPr>
          </a:lstStyle>
          <a:p>
            <a:endParaRPr lang="ar-JO"/>
          </a:p>
        </p:txBody>
      </p:sp>
      <p:sp>
        <p:nvSpPr>
          <p:cNvPr id="6" name="عنصر نائب لرقم الشريحة 5"/>
          <p:cNvSpPr>
            <a:spLocks noGrp="1"/>
          </p:cNvSpPr>
          <p:nvPr>
            <p:ph type="sldNum" sz="quarter" idx="12"/>
          </p:nvPr>
        </p:nvSpPr>
        <p:spPr/>
        <p:txBody>
          <a:bodyPr/>
          <a:lstStyle>
            <a:lvl1pPr>
              <a:defRPr/>
            </a:lvl1pPr>
          </a:lstStyle>
          <a:p>
            <a:fld id="{9001F33C-9215-4FAB-A226-EEA10AC87EDD}" type="slidenum">
              <a:rPr lang="ar-JO" smtClean="0"/>
              <a:pPr/>
              <a:t>‹#›</a:t>
            </a:fld>
            <a:endParaRPr lang="ar-J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تاريخ 3"/>
          <p:cNvSpPr>
            <a:spLocks noGrp="1"/>
          </p:cNvSpPr>
          <p:nvPr>
            <p:ph type="dt" sz="half" idx="10"/>
          </p:nvPr>
        </p:nvSpPr>
        <p:spPr/>
        <p:txBody>
          <a:bodyPr/>
          <a:lstStyle>
            <a:lvl1pPr>
              <a:defRPr/>
            </a:lvl1pPr>
          </a:lstStyle>
          <a:p>
            <a:fld id="{93506FD7-5987-4333-8637-ED862EBD618A}" type="datetimeFigureOut">
              <a:rPr lang="ar-JO" smtClean="0"/>
              <a:pPr/>
              <a:t>06/04/1433</a:t>
            </a:fld>
            <a:endParaRPr lang="ar-JO"/>
          </a:p>
        </p:txBody>
      </p:sp>
      <p:sp>
        <p:nvSpPr>
          <p:cNvPr id="5" name="عنصر نائب للتذييل 4"/>
          <p:cNvSpPr>
            <a:spLocks noGrp="1"/>
          </p:cNvSpPr>
          <p:nvPr>
            <p:ph type="ftr" sz="quarter" idx="11"/>
          </p:nvPr>
        </p:nvSpPr>
        <p:spPr/>
        <p:txBody>
          <a:bodyPr/>
          <a:lstStyle>
            <a:lvl1pPr>
              <a:defRPr/>
            </a:lvl1pPr>
          </a:lstStyle>
          <a:p>
            <a:endParaRPr lang="ar-JO"/>
          </a:p>
        </p:txBody>
      </p:sp>
      <p:sp>
        <p:nvSpPr>
          <p:cNvPr id="6" name="عنصر نائب لرقم الشريحة 5"/>
          <p:cNvSpPr>
            <a:spLocks noGrp="1"/>
          </p:cNvSpPr>
          <p:nvPr>
            <p:ph type="sldNum" sz="quarter" idx="12"/>
          </p:nvPr>
        </p:nvSpPr>
        <p:spPr/>
        <p:txBody>
          <a:bodyPr/>
          <a:lstStyle>
            <a:lvl1pPr>
              <a:defRPr/>
            </a:lvl1pPr>
          </a:lstStyle>
          <a:p>
            <a:fld id="{9001F33C-9215-4FAB-A226-EEA10AC87EDD}" type="slidenum">
              <a:rPr lang="ar-JO" smtClean="0"/>
              <a:pPr/>
              <a:t>‹#›</a:t>
            </a:fld>
            <a:endParaRPr lang="ar-J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JO"/>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fld id="{93506FD7-5987-4333-8637-ED862EBD618A}" type="datetimeFigureOut">
              <a:rPr lang="ar-JO" smtClean="0"/>
              <a:pPr/>
              <a:t>06/04/1433</a:t>
            </a:fld>
            <a:endParaRPr lang="ar-JO"/>
          </a:p>
        </p:txBody>
      </p:sp>
      <p:sp>
        <p:nvSpPr>
          <p:cNvPr id="5" name="عنصر نائب للتذييل 4"/>
          <p:cNvSpPr>
            <a:spLocks noGrp="1"/>
          </p:cNvSpPr>
          <p:nvPr>
            <p:ph type="ftr" sz="quarter" idx="11"/>
          </p:nvPr>
        </p:nvSpPr>
        <p:spPr/>
        <p:txBody>
          <a:bodyPr/>
          <a:lstStyle>
            <a:lvl1pPr>
              <a:defRPr/>
            </a:lvl1pPr>
          </a:lstStyle>
          <a:p>
            <a:endParaRPr lang="ar-JO"/>
          </a:p>
        </p:txBody>
      </p:sp>
      <p:sp>
        <p:nvSpPr>
          <p:cNvPr id="6" name="عنصر نائب لرقم الشريحة 5"/>
          <p:cNvSpPr>
            <a:spLocks noGrp="1"/>
          </p:cNvSpPr>
          <p:nvPr>
            <p:ph type="sldNum" sz="quarter" idx="12"/>
          </p:nvPr>
        </p:nvSpPr>
        <p:spPr/>
        <p:txBody>
          <a:bodyPr/>
          <a:lstStyle>
            <a:lvl1pPr>
              <a:defRPr/>
            </a:lvl1pPr>
          </a:lstStyle>
          <a:p>
            <a:fld id="{9001F33C-9215-4FAB-A226-EEA10AC87EDD}" type="slidenum">
              <a:rPr lang="ar-JO" smtClean="0"/>
              <a:pPr/>
              <a:t>‹#›</a:t>
            </a:fld>
            <a:endParaRPr lang="ar-J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محتوى 2"/>
          <p:cNvSpPr>
            <a:spLocks noGrp="1"/>
          </p:cNvSpPr>
          <p:nvPr>
            <p:ph sz="half" idx="1"/>
          </p:nvPr>
        </p:nvSpPr>
        <p:spPr>
          <a:xfrm>
            <a:off x="152400" y="1447800"/>
            <a:ext cx="37719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محتوى 3"/>
          <p:cNvSpPr>
            <a:spLocks noGrp="1"/>
          </p:cNvSpPr>
          <p:nvPr>
            <p:ph sz="half" idx="2"/>
          </p:nvPr>
        </p:nvSpPr>
        <p:spPr>
          <a:xfrm>
            <a:off x="4076700" y="1447800"/>
            <a:ext cx="37719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5" name="عنصر نائب للتاريخ 4"/>
          <p:cNvSpPr>
            <a:spLocks noGrp="1"/>
          </p:cNvSpPr>
          <p:nvPr>
            <p:ph type="dt" sz="half" idx="10"/>
          </p:nvPr>
        </p:nvSpPr>
        <p:spPr/>
        <p:txBody>
          <a:bodyPr/>
          <a:lstStyle>
            <a:lvl1pPr>
              <a:defRPr/>
            </a:lvl1pPr>
          </a:lstStyle>
          <a:p>
            <a:fld id="{93506FD7-5987-4333-8637-ED862EBD618A}" type="datetimeFigureOut">
              <a:rPr lang="ar-JO" smtClean="0"/>
              <a:pPr/>
              <a:t>06/04/1433</a:t>
            </a:fld>
            <a:endParaRPr lang="ar-JO"/>
          </a:p>
        </p:txBody>
      </p:sp>
      <p:sp>
        <p:nvSpPr>
          <p:cNvPr id="6" name="عنصر نائب للتذييل 5"/>
          <p:cNvSpPr>
            <a:spLocks noGrp="1"/>
          </p:cNvSpPr>
          <p:nvPr>
            <p:ph type="ftr" sz="quarter" idx="11"/>
          </p:nvPr>
        </p:nvSpPr>
        <p:spPr/>
        <p:txBody>
          <a:bodyPr/>
          <a:lstStyle>
            <a:lvl1pPr>
              <a:defRPr/>
            </a:lvl1pPr>
          </a:lstStyle>
          <a:p>
            <a:endParaRPr lang="ar-JO"/>
          </a:p>
        </p:txBody>
      </p:sp>
      <p:sp>
        <p:nvSpPr>
          <p:cNvPr id="7" name="عنصر نائب لرقم الشريحة 6"/>
          <p:cNvSpPr>
            <a:spLocks noGrp="1"/>
          </p:cNvSpPr>
          <p:nvPr>
            <p:ph type="sldNum" sz="quarter" idx="12"/>
          </p:nvPr>
        </p:nvSpPr>
        <p:spPr/>
        <p:txBody>
          <a:bodyPr/>
          <a:lstStyle>
            <a:lvl1pPr>
              <a:defRPr/>
            </a:lvl1pPr>
          </a:lstStyle>
          <a:p>
            <a:fld id="{9001F33C-9215-4FAB-A226-EEA10AC87EDD}" type="slidenum">
              <a:rPr lang="ar-JO" smtClean="0"/>
              <a:pPr/>
              <a:t>‹#›</a:t>
            </a:fld>
            <a:endParaRPr lang="ar-J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smtClean="0"/>
              <a:t>انقر لتحرير نمط العنوان الرئيسي</a:t>
            </a:r>
            <a:endParaRPr lang="ar-JO"/>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7" name="عنصر نائب للتاريخ 6"/>
          <p:cNvSpPr>
            <a:spLocks noGrp="1"/>
          </p:cNvSpPr>
          <p:nvPr>
            <p:ph type="dt" sz="half" idx="10"/>
          </p:nvPr>
        </p:nvSpPr>
        <p:spPr/>
        <p:txBody>
          <a:bodyPr/>
          <a:lstStyle>
            <a:lvl1pPr>
              <a:defRPr/>
            </a:lvl1pPr>
          </a:lstStyle>
          <a:p>
            <a:fld id="{93506FD7-5987-4333-8637-ED862EBD618A}" type="datetimeFigureOut">
              <a:rPr lang="ar-JO" smtClean="0"/>
              <a:pPr/>
              <a:t>06/04/1433</a:t>
            </a:fld>
            <a:endParaRPr lang="ar-JO"/>
          </a:p>
        </p:txBody>
      </p:sp>
      <p:sp>
        <p:nvSpPr>
          <p:cNvPr id="8" name="عنصر نائب للتذييل 7"/>
          <p:cNvSpPr>
            <a:spLocks noGrp="1"/>
          </p:cNvSpPr>
          <p:nvPr>
            <p:ph type="ftr" sz="quarter" idx="11"/>
          </p:nvPr>
        </p:nvSpPr>
        <p:spPr/>
        <p:txBody>
          <a:bodyPr/>
          <a:lstStyle>
            <a:lvl1pPr>
              <a:defRPr/>
            </a:lvl1pPr>
          </a:lstStyle>
          <a:p>
            <a:endParaRPr lang="ar-JO"/>
          </a:p>
        </p:txBody>
      </p:sp>
      <p:sp>
        <p:nvSpPr>
          <p:cNvPr id="9" name="عنصر نائب لرقم الشريحة 8"/>
          <p:cNvSpPr>
            <a:spLocks noGrp="1"/>
          </p:cNvSpPr>
          <p:nvPr>
            <p:ph type="sldNum" sz="quarter" idx="12"/>
          </p:nvPr>
        </p:nvSpPr>
        <p:spPr/>
        <p:txBody>
          <a:bodyPr/>
          <a:lstStyle>
            <a:lvl1pPr>
              <a:defRPr/>
            </a:lvl1pPr>
          </a:lstStyle>
          <a:p>
            <a:fld id="{9001F33C-9215-4FAB-A226-EEA10AC87EDD}" type="slidenum">
              <a:rPr lang="ar-JO" smtClean="0"/>
              <a:pPr/>
              <a:t>‹#›</a:t>
            </a:fld>
            <a:endParaRPr lang="ar-J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تاريخ 2"/>
          <p:cNvSpPr>
            <a:spLocks noGrp="1"/>
          </p:cNvSpPr>
          <p:nvPr>
            <p:ph type="dt" sz="half" idx="10"/>
          </p:nvPr>
        </p:nvSpPr>
        <p:spPr/>
        <p:txBody>
          <a:bodyPr/>
          <a:lstStyle>
            <a:lvl1pPr>
              <a:defRPr/>
            </a:lvl1pPr>
          </a:lstStyle>
          <a:p>
            <a:fld id="{93506FD7-5987-4333-8637-ED862EBD618A}" type="datetimeFigureOut">
              <a:rPr lang="ar-JO" smtClean="0"/>
              <a:pPr/>
              <a:t>06/04/1433</a:t>
            </a:fld>
            <a:endParaRPr lang="ar-JO"/>
          </a:p>
        </p:txBody>
      </p:sp>
      <p:sp>
        <p:nvSpPr>
          <p:cNvPr id="4" name="عنصر نائب للتذييل 3"/>
          <p:cNvSpPr>
            <a:spLocks noGrp="1"/>
          </p:cNvSpPr>
          <p:nvPr>
            <p:ph type="ftr" sz="quarter" idx="11"/>
          </p:nvPr>
        </p:nvSpPr>
        <p:spPr/>
        <p:txBody>
          <a:bodyPr/>
          <a:lstStyle>
            <a:lvl1pPr>
              <a:defRPr/>
            </a:lvl1pPr>
          </a:lstStyle>
          <a:p>
            <a:endParaRPr lang="ar-JO"/>
          </a:p>
        </p:txBody>
      </p:sp>
      <p:sp>
        <p:nvSpPr>
          <p:cNvPr id="5" name="عنصر نائب لرقم الشريحة 4"/>
          <p:cNvSpPr>
            <a:spLocks noGrp="1"/>
          </p:cNvSpPr>
          <p:nvPr>
            <p:ph type="sldNum" sz="quarter" idx="12"/>
          </p:nvPr>
        </p:nvSpPr>
        <p:spPr/>
        <p:txBody>
          <a:bodyPr/>
          <a:lstStyle>
            <a:lvl1pPr>
              <a:defRPr/>
            </a:lvl1pPr>
          </a:lstStyle>
          <a:p>
            <a:fld id="{9001F33C-9215-4FAB-A226-EEA10AC87EDD}" type="slidenum">
              <a:rPr lang="ar-JO" smtClean="0"/>
              <a:pPr/>
              <a:t>‹#›</a:t>
            </a:fld>
            <a:endParaRPr lang="ar-J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lvl1pPr>
          </a:lstStyle>
          <a:p>
            <a:fld id="{93506FD7-5987-4333-8637-ED862EBD618A}" type="datetimeFigureOut">
              <a:rPr lang="ar-JO" smtClean="0"/>
              <a:pPr/>
              <a:t>06/04/1433</a:t>
            </a:fld>
            <a:endParaRPr lang="ar-JO"/>
          </a:p>
        </p:txBody>
      </p:sp>
      <p:sp>
        <p:nvSpPr>
          <p:cNvPr id="3" name="عنصر نائب للتذييل 2"/>
          <p:cNvSpPr>
            <a:spLocks noGrp="1"/>
          </p:cNvSpPr>
          <p:nvPr>
            <p:ph type="ftr" sz="quarter" idx="11"/>
          </p:nvPr>
        </p:nvSpPr>
        <p:spPr/>
        <p:txBody>
          <a:bodyPr/>
          <a:lstStyle>
            <a:lvl1pPr>
              <a:defRPr/>
            </a:lvl1pPr>
          </a:lstStyle>
          <a:p>
            <a:endParaRPr lang="ar-JO"/>
          </a:p>
        </p:txBody>
      </p:sp>
      <p:sp>
        <p:nvSpPr>
          <p:cNvPr id="4" name="عنصر نائب لرقم الشريحة 3"/>
          <p:cNvSpPr>
            <a:spLocks noGrp="1"/>
          </p:cNvSpPr>
          <p:nvPr>
            <p:ph type="sldNum" sz="quarter" idx="12"/>
          </p:nvPr>
        </p:nvSpPr>
        <p:spPr/>
        <p:txBody>
          <a:bodyPr/>
          <a:lstStyle>
            <a:lvl1pPr>
              <a:defRPr/>
            </a:lvl1pPr>
          </a:lstStyle>
          <a:p>
            <a:fld id="{9001F33C-9215-4FAB-A226-EEA10AC87EDD}" type="slidenum">
              <a:rPr lang="ar-JO" smtClean="0"/>
              <a:pPr/>
              <a:t>‹#›</a:t>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JO"/>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fld id="{93506FD7-5987-4333-8637-ED862EBD618A}" type="datetimeFigureOut">
              <a:rPr lang="ar-JO" smtClean="0"/>
              <a:pPr/>
              <a:t>06/04/1433</a:t>
            </a:fld>
            <a:endParaRPr lang="ar-JO"/>
          </a:p>
        </p:txBody>
      </p:sp>
      <p:sp>
        <p:nvSpPr>
          <p:cNvPr id="6" name="عنصر نائب للتذييل 5"/>
          <p:cNvSpPr>
            <a:spLocks noGrp="1"/>
          </p:cNvSpPr>
          <p:nvPr>
            <p:ph type="ftr" sz="quarter" idx="11"/>
          </p:nvPr>
        </p:nvSpPr>
        <p:spPr/>
        <p:txBody>
          <a:bodyPr/>
          <a:lstStyle>
            <a:lvl1pPr>
              <a:defRPr/>
            </a:lvl1pPr>
          </a:lstStyle>
          <a:p>
            <a:endParaRPr lang="ar-JO"/>
          </a:p>
        </p:txBody>
      </p:sp>
      <p:sp>
        <p:nvSpPr>
          <p:cNvPr id="7" name="عنصر نائب لرقم الشريحة 6"/>
          <p:cNvSpPr>
            <a:spLocks noGrp="1"/>
          </p:cNvSpPr>
          <p:nvPr>
            <p:ph type="sldNum" sz="quarter" idx="12"/>
          </p:nvPr>
        </p:nvSpPr>
        <p:spPr/>
        <p:txBody>
          <a:bodyPr/>
          <a:lstStyle>
            <a:lvl1pPr>
              <a:defRPr/>
            </a:lvl1pPr>
          </a:lstStyle>
          <a:p>
            <a:fld id="{9001F33C-9215-4FAB-A226-EEA10AC87EDD}" type="slidenum">
              <a:rPr lang="ar-JO" smtClean="0"/>
              <a:pPr/>
              <a:t>‹#›</a:t>
            </a:fld>
            <a:endParaRPr lang="ar-J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JO"/>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الرمز لإضافة صورة</a:t>
            </a:r>
            <a:endParaRPr lang="ar-JO"/>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fld id="{93506FD7-5987-4333-8637-ED862EBD618A}" type="datetimeFigureOut">
              <a:rPr lang="ar-JO" smtClean="0"/>
              <a:pPr/>
              <a:t>06/04/1433</a:t>
            </a:fld>
            <a:endParaRPr lang="ar-JO"/>
          </a:p>
        </p:txBody>
      </p:sp>
      <p:sp>
        <p:nvSpPr>
          <p:cNvPr id="6" name="عنصر نائب للتذييل 5"/>
          <p:cNvSpPr>
            <a:spLocks noGrp="1"/>
          </p:cNvSpPr>
          <p:nvPr>
            <p:ph type="ftr" sz="quarter" idx="11"/>
          </p:nvPr>
        </p:nvSpPr>
        <p:spPr/>
        <p:txBody>
          <a:bodyPr/>
          <a:lstStyle>
            <a:lvl1pPr>
              <a:defRPr/>
            </a:lvl1pPr>
          </a:lstStyle>
          <a:p>
            <a:endParaRPr lang="ar-JO"/>
          </a:p>
        </p:txBody>
      </p:sp>
      <p:sp>
        <p:nvSpPr>
          <p:cNvPr id="7" name="عنصر نائب لرقم الشريحة 6"/>
          <p:cNvSpPr>
            <a:spLocks noGrp="1"/>
          </p:cNvSpPr>
          <p:nvPr>
            <p:ph type="sldNum" sz="quarter" idx="12"/>
          </p:nvPr>
        </p:nvSpPr>
        <p:spPr/>
        <p:txBody>
          <a:bodyPr/>
          <a:lstStyle>
            <a:lvl1pPr>
              <a:defRPr/>
            </a:lvl1pPr>
          </a:lstStyle>
          <a:p>
            <a:fld id="{9001F33C-9215-4FAB-A226-EEA10AC87EDD}" type="slidenum">
              <a:rPr lang="ar-JO" smtClean="0"/>
              <a:pPr/>
              <a:t>‹#›</a:t>
            </a:fld>
            <a:endParaRPr lang="ar-J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 y="152400"/>
            <a:ext cx="74676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en-US" smtClean="0"/>
          </a:p>
        </p:txBody>
      </p:sp>
      <p:sp>
        <p:nvSpPr>
          <p:cNvPr id="1027" name="Rectangle 3"/>
          <p:cNvSpPr>
            <a:spLocks noGrp="1" noChangeArrowheads="1"/>
          </p:cNvSpPr>
          <p:nvPr>
            <p:ph type="body" idx="1"/>
          </p:nvPr>
        </p:nvSpPr>
        <p:spPr bwMode="auto">
          <a:xfrm>
            <a:off x="152400" y="1447800"/>
            <a:ext cx="7696200" cy="472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smtClean="0"/>
          </a:p>
        </p:txBody>
      </p:sp>
      <p:sp>
        <p:nvSpPr>
          <p:cNvPr id="1052" name="Rectangle 28"/>
          <p:cNvSpPr>
            <a:spLocks noGrp="1" noChangeArrowheads="1"/>
          </p:cNvSpPr>
          <p:nvPr>
            <p:ph type="dt" sz="half" idx="2"/>
          </p:nvPr>
        </p:nvSpPr>
        <p:spPr bwMode="auto">
          <a:xfrm>
            <a:off x="152400" y="6477000"/>
            <a:ext cx="2403475"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fld id="{93506FD7-5987-4333-8637-ED862EBD618A}" type="datetimeFigureOut">
              <a:rPr lang="ar-JO" smtClean="0"/>
              <a:pPr/>
              <a:t>06/04/1433</a:t>
            </a:fld>
            <a:endParaRPr lang="ar-JO"/>
          </a:p>
        </p:txBody>
      </p:sp>
      <p:sp>
        <p:nvSpPr>
          <p:cNvPr id="1053" name="Rectangle 29"/>
          <p:cNvSpPr>
            <a:spLocks noGrp="1" noChangeArrowheads="1"/>
          </p:cNvSpPr>
          <p:nvPr>
            <p:ph type="ftr" sz="quarter" idx="3"/>
          </p:nvPr>
        </p:nvSpPr>
        <p:spPr bwMode="auto">
          <a:xfrm>
            <a:off x="2687638" y="6477000"/>
            <a:ext cx="28956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ar-JO"/>
          </a:p>
        </p:txBody>
      </p:sp>
      <p:sp>
        <p:nvSpPr>
          <p:cNvPr id="1054" name="Rectangle 30"/>
          <p:cNvSpPr>
            <a:spLocks noGrp="1" noChangeArrowheads="1"/>
          </p:cNvSpPr>
          <p:nvPr>
            <p:ph type="sldNum" sz="quarter" idx="4"/>
          </p:nvPr>
        </p:nvSpPr>
        <p:spPr bwMode="auto">
          <a:xfrm>
            <a:off x="5715000" y="6477000"/>
            <a:ext cx="21717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1"/>
                </a:solidFill>
                <a:cs typeface="Arial" pitchFamily="34" charset="0"/>
              </a:defRPr>
            </a:lvl1pPr>
          </a:lstStyle>
          <a:p>
            <a:fld id="{9001F33C-9215-4FAB-A226-EEA10AC87EDD}" type="slidenum">
              <a:rPr lang="ar-JO" smtClean="0"/>
              <a:pPr/>
              <a:t>‹#›</a:t>
            </a:fld>
            <a:endParaRPr lang="ar-JO"/>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fontAlgn="base" hangingPunct="1">
        <a:spcBef>
          <a:spcPct val="0"/>
        </a:spcBef>
        <a:spcAft>
          <a:spcPct val="0"/>
        </a:spcAft>
        <a:defRPr sz="3600">
          <a:solidFill>
            <a:schemeClr val="tx2"/>
          </a:solidFill>
          <a:latin typeface="+mj-lt"/>
          <a:ea typeface="+mj-ea"/>
          <a:cs typeface="+mj-cs"/>
        </a:defRPr>
      </a:lvl1pPr>
      <a:lvl2pPr algn="l" rtl="1" eaLnBrk="1" fontAlgn="base" hangingPunct="1">
        <a:spcBef>
          <a:spcPct val="0"/>
        </a:spcBef>
        <a:spcAft>
          <a:spcPct val="0"/>
        </a:spcAft>
        <a:defRPr sz="3600">
          <a:solidFill>
            <a:schemeClr val="tx2"/>
          </a:solidFill>
          <a:latin typeface="Arial" pitchFamily="34" charset="0"/>
        </a:defRPr>
      </a:lvl2pPr>
      <a:lvl3pPr algn="l" rtl="1" eaLnBrk="1" fontAlgn="base" hangingPunct="1">
        <a:spcBef>
          <a:spcPct val="0"/>
        </a:spcBef>
        <a:spcAft>
          <a:spcPct val="0"/>
        </a:spcAft>
        <a:defRPr sz="3600">
          <a:solidFill>
            <a:schemeClr val="tx2"/>
          </a:solidFill>
          <a:latin typeface="Arial" pitchFamily="34" charset="0"/>
        </a:defRPr>
      </a:lvl3pPr>
      <a:lvl4pPr algn="l" rtl="1" eaLnBrk="1" fontAlgn="base" hangingPunct="1">
        <a:spcBef>
          <a:spcPct val="0"/>
        </a:spcBef>
        <a:spcAft>
          <a:spcPct val="0"/>
        </a:spcAft>
        <a:defRPr sz="3600">
          <a:solidFill>
            <a:schemeClr val="tx2"/>
          </a:solidFill>
          <a:latin typeface="Arial" pitchFamily="34" charset="0"/>
        </a:defRPr>
      </a:lvl4pPr>
      <a:lvl5pPr algn="l" rtl="1" eaLnBrk="1" fontAlgn="base" hangingPunct="1">
        <a:spcBef>
          <a:spcPct val="0"/>
        </a:spcBef>
        <a:spcAft>
          <a:spcPct val="0"/>
        </a:spcAft>
        <a:defRPr sz="3600">
          <a:solidFill>
            <a:schemeClr val="tx2"/>
          </a:solidFill>
          <a:latin typeface="Arial" pitchFamily="34" charset="0"/>
        </a:defRPr>
      </a:lvl5pPr>
      <a:lvl6pPr marL="457200" algn="l" rtl="1" eaLnBrk="1" fontAlgn="base" hangingPunct="1">
        <a:spcBef>
          <a:spcPct val="0"/>
        </a:spcBef>
        <a:spcAft>
          <a:spcPct val="0"/>
        </a:spcAft>
        <a:defRPr sz="3600">
          <a:solidFill>
            <a:schemeClr val="tx2"/>
          </a:solidFill>
          <a:latin typeface="Arial" pitchFamily="34" charset="0"/>
        </a:defRPr>
      </a:lvl6pPr>
      <a:lvl7pPr marL="914400" algn="l" rtl="1" eaLnBrk="1" fontAlgn="base" hangingPunct="1">
        <a:spcBef>
          <a:spcPct val="0"/>
        </a:spcBef>
        <a:spcAft>
          <a:spcPct val="0"/>
        </a:spcAft>
        <a:defRPr sz="3600">
          <a:solidFill>
            <a:schemeClr val="tx2"/>
          </a:solidFill>
          <a:latin typeface="Arial" pitchFamily="34" charset="0"/>
        </a:defRPr>
      </a:lvl7pPr>
      <a:lvl8pPr marL="1371600" algn="l" rtl="1" eaLnBrk="1" fontAlgn="base" hangingPunct="1">
        <a:spcBef>
          <a:spcPct val="0"/>
        </a:spcBef>
        <a:spcAft>
          <a:spcPct val="0"/>
        </a:spcAft>
        <a:defRPr sz="3600">
          <a:solidFill>
            <a:schemeClr val="tx2"/>
          </a:solidFill>
          <a:latin typeface="Arial" pitchFamily="34" charset="0"/>
        </a:defRPr>
      </a:lvl8pPr>
      <a:lvl9pPr marL="1828800" algn="l" rtl="1" eaLnBrk="1" fontAlgn="base" hangingPunct="1">
        <a:spcBef>
          <a:spcPct val="0"/>
        </a:spcBef>
        <a:spcAft>
          <a:spcPct val="0"/>
        </a:spcAft>
        <a:defRPr sz="3600">
          <a:solidFill>
            <a:schemeClr val="tx2"/>
          </a:solidFill>
          <a:latin typeface="Arial" pitchFamily="34" charset="0"/>
        </a:defRPr>
      </a:lvl9pPr>
    </p:titleStyle>
    <p:bodyStyle>
      <a:lvl1pPr marL="342900" indent="-342900" algn="r" rtl="1" eaLnBrk="1" fontAlgn="base" hangingPunct="1">
        <a:spcBef>
          <a:spcPct val="20000"/>
        </a:spcBef>
        <a:spcAft>
          <a:spcPct val="0"/>
        </a:spcAft>
        <a:buClr>
          <a:schemeClr val="tx1"/>
        </a:buClr>
        <a:buChar char="•"/>
        <a:defRPr sz="3200">
          <a:solidFill>
            <a:schemeClr val="tx1"/>
          </a:solidFill>
          <a:latin typeface="+mn-lt"/>
          <a:ea typeface="+mn-ea"/>
          <a:cs typeface="+mn-cs"/>
        </a:defRPr>
      </a:lvl1pPr>
      <a:lvl2pPr marL="742950" indent="-285750" algn="r" rtl="1" eaLnBrk="1" fontAlgn="base" hangingPunct="1">
        <a:spcBef>
          <a:spcPct val="20000"/>
        </a:spcBef>
        <a:spcAft>
          <a:spcPct val="0"/>
        </a:spcAft>
        <a:buClr>
          <a:schemeClr val="tx1"/>
        </a:buClr>
        <a:buChar char="–"/>
        <a:defRPr sz="2800">
          <a:solidFill>
            <a:schemeClr val="tx1"/>
          </a:solidFill>
          <a:latin typeface="+mn-lt"/>
        </a:defRPr>
      </a:lvl2pPr>
      <a:lvl3pPr marL="1143000" indent="-228600" algn="r" rtl="1" eaLnBrk="1" fontAlgn="base" hangingPunct="1">
        <a:spcBef>
          <a:spcPct val="20000"/>
        </a:spcBef>
        <a:spcAft>
          <a:spcPct val="0"/>
        </a:spcAft>
        <a:buClr>
          <a:schemeClr val="tx1"/>
        </a:buClr>
        <a:buChar char="•"/>
        <a:defRPr sz="2400">
          <a:solidFill>
            <a:schemeClr val="tx1"/>
          </a:solidFill>
          <a:latin typeface="+mn-lt"/>
        </a:defRPr>
      </a:lvl3pPr>
      <a:lvl4pPr marL="1600200" indent="-228600" algn="r" rtl="1" eaLnBrk="1" fontAlgn="base" hangingPunct="1">
        <a:spcBef>
          <a:spcPct val="20000"/>
        </a:spcBef>
        <a:spcAft>
          <a:spcPct val="0"/>
        </a:spcAft>
        <a:buClr>
          <a:schemeClr val="tx1"/>
        </a:buClr>
        <a:buChar char="–"/>
        <a:defRPr sz="2000">
          <a:solidFill>
            <a:schemeClr val="tx1"/>
          </a:solidFill>
          <a:latin typeface="+mn-lt"/>
        </a:defRPr>
      </a:lvl4pPr>
      <a:lvl5pPr marL="2057400" indent="-228600" algn="r" rtl="1" eaLnBrk="1" fontAlgn="base" hangingPunct="1">
        <a:spcBef>
          <a:spcPct val="20000"/>
        </a:spcBef>
        <a:spcAft>
          <a:spcPct val="0"/>
        </a:spcAft>
        <a:buClr>
          <a:schemeClr val="tx1"/>
        </a:buClr>
        <a:buChar char="»"/>
        <a:defRPr sz="2000">
          <a:solidFill>
            <a:schemeClr val="tx1"/>
          </a:solidFill>
          <a:latin typeface="+mn-lt"/>
        </a:defRPr>
      </a:lvl5pPr>
      <a:lvl6pPr marL="2514600" indent="-228600" algn="r" rtl="1" eaLnBrk="1" fontAlgn="base" hangingPunct="1">
        <a:spcBef>
          <a:spcPct val="20000"/>
        </a:spcBef>
        <a:spcAft>
          <a:spcPct val="0"/>
        </a:spcAft>
        <a:buClr>
          <a:schemeClr val="tx1"/>
        </a:buClr>
        <a:buChar char="»"/>
        <a:defRPr sz="2000">
          <a:solidFill>
            <a:schemeClr val="tx1"/>
          </a:solidFill>
          <a:latin typeface="+mn-lt"/>
        </a:defRPr>
      </a:lvl6pPr>
      <a:lvl7pPr marL="2971800" indent="-228600" algn="r" rtl="1" eaLnBrk="1" fontAlgn="base" hangingPunct="1">
        <a:spcBef>
          <a:spcPct val="20000"/>
        </a:spcBef>
        <a:spcAft>
          <a:spcPct val="0"/>
        </a:spcAft>
        <a:buClr>
          <a:schemeClr val="tx1"/>
        </a:buClr>
        <a:buChar char="»"/>
        <a:defRPr sz="2000">
          <a:solidFill>
            <a:schemeClr val="tx1"/>
          </a:solidFill>
          <a:latin typeface="+mn-lt"/>
        </a:defRPr>
      </a:lvl7pPr>
      <a:lvl8pPr marL="3429000" indent="-228600" algn="r" rtl="1" eaLnBrk="1" fontAlgn="base" hangingPunct="1">
        <a:spcBef>
          <a:spcPct val="20000"/>
        </a:spcBef>
        <a:spcAft>
          <a:spcPct val="0"/>
        </a:spcAft>
        <a:buClr>
          <a:schemeClr val="tx1"/>
        </a:buClr>
        <a:buChar char="»"/>
        <a:defRPr sz="2000">
          <a:solidFill>
            <a:schemeClr val="tx1"/>
          </a:solidFill>
          <a:latin typeface="+mn-lt"/>
        </a:defRPr>
      </a:lvl8pPr>
      <a:lvl9pPr marL="3886200" indent="-228600" algn="r" rtl="1" eaLnBrk="1" fontAlgn="base" hangingPunct="1">
        <a:spcBef>
          <a:spcPct val="20000"/>
        </a:spcBef>
        <a:spcAft>
          <a:spcPct val="0"/>
        </a:spcAft>
        <a:buClr>
          <a:schemeClr val="tx1"/>
        </a:buClr>
        <a:buChar char="»"/>
        <a:defRPr sz="2000">
          <a:solidFill>
            <a:schemeClr val="tx1"/>
          </a:solidFill>
          <a:latin typeface="+mn-lt"/>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medicinenet.com/script/main/art.asp?articlekey=8171" TargetMode="External"/><Relationship Id="rId7" Type="http://schemas.openxmlformats.org/officeDocument/2006/relationships/hyperlink" Target="http://www.medicinenet.com/script/main/art.asp?articlekey=401" TargetMode="External"/><Relationship Id="rId2" Type="http://schemas.openxmlformats.org/officeDocument/2006/relationships/hyperlink" Target="http://www.medicinenet.com/script/main/art.asp?articlekey=98551" TargetMode="External"/><Relationship Id="rId1" Type="http://schemas.openxmlformats.org/officeDocument/2006/relationships/slideLayout" Target="../slideLayouts/slideLayout2.xml"/><Relationship Id="rId6" Type="http://schemas.openxmlformats.org/officeDocument/2006/relationships/hyperlink" Target="http://www.medicinenet.com/script/main/art.asp?articlekey=489" TargetMode="External"/><Relationship Id="rId5" Type="http://schemas.openxmlformats.org/officeDocument/2006/relationships/hyperlink" Target="http://www.medicinenet.com/script/main/art.asp?articlekey=442" TargetMode="External"/><Relationship Id="rId4" Type="http://schemas.openxmlformats.org/officeDocument/2006/relationships/hyperlink" Target="http://www.medicinenet.com/script/main/art.asp?articlekey=11748"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medicinenet.com/script/main/art.asp?articlekey=4697"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medicinenet.com/script/main/art.asp?articlekey=10557"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medicinenet.com/script/main/art.asp?articlekey=11299"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medicinenet.com/script/main/art.asp?articlekey=11056" TargetMode="External"/><Relationship Id="rId2" Type="http://schemas.openxmlformats.org/officeDocument/2006/relationships/hyperlink" Target="http://www.medicinenet.com/script/main/art.asp?articlekey=6224"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medicinenet.com/script/main/art.asp?articlekey=6748" TargetMode="External"/><Relationship Id="rId2" Type="http://schemas.openxmlformats.org/officeDocument/2006/relationships/hyperlink" Target="http://www.medicinenet.com/script/main/art.asp?articlekey=100434" TargetMode="External"/><Relationship Id="rId1" Type="http://schemas.openxmlformats.org/officeDocument/2006/relationships/slideLayout" Target="../slideLayouts/slideLayout2.xml"/><Relationship Id="rId4" Type="http://schemas.openxmlformats.org/officeDocument/2006/relationships/hyperlink" Target="http://www.medicinenet.com/script/main/art.asp?articlekey=11299"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14612" y="1785926"/>
            <a:ext cx="6286544" cy="2500330"/>
          </a:xfrm>
        </p:spPr>
        <p:txBody>
          <a:bodyPr/>
          <a:lstStyle/>
          <a:p>
            <a:r>
              <a:rPr lang="en-US" sz="4000" b="1" dirty="0" smtClean="0"/>
              <a:t>Hoarseness Of Voice</a:t>
            </a:r>
            <a:endParaRPr lang="ar-JO" sz="4000" b="1" dirty="0"/>
          </a:p>
        </p:txBody>
      </p:sp>
      <p:sp>
        <p:nvSpPr>
          <p:cNvPr id="3" name="Subtitle 2"/>
          <p:cNvSpPr>
            <a:spLocks noGrp="1"/>
          </p:cNvSpPr>
          <p:nvPr>
            <p:ph type="subTitle" idx="1"/>
          </p:nvPr>
        </p:nvSpPr>
        <p:spPr>
          <a:xfrm>
            <a:off x="3500430" y="3714752"/>
            <a:ext cx="4500570" cy="1643074"/>
          </a:xfrm>
        </p:spPr>
        <p:txBody>
          <a:bodyPr/>
          <a:lstStyle/>
          <a:p>
            <a:endParaRPr lang="en-US" dirty="0" smtClean="0"/>
          </a:p>
          <a:p>
            <a:r>
              <a:rPr lang="en-US" b="1" dirty="0" smtClean="0"/>
              <a:t>Saba </a:t>
            </a:r>
            <a:r>
              <a:rPr lang="en-US" b="1" dirty="0" err="1" smtClean="0"/>
              <a:t>Yahya</a:t>
            </a:r>
            <a:r>
              <a:rPr lang="en-US" b="1" dirty="0" smtClean="0"/>
              <a:t> </a:t>
            </a:r>
            <a:r>
              <a:rPr lang="en-US" b="1" dirty="0" err="1" smtClean="0"/>
              <a:t>Abdelnabi</a:t>
            </a:r>
            <a:endParaRPr lang="ar-JO"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pic>
        <p:nvPicPr>
          <p:cNvPr id="4" name="Content Placeholder 3"/>
          <p:cNvPicPr>
            <a:picLocks noGrp="1" noChangeAspect="1"/>
          </p:cNvPicPr>
          <p:nvPr>
            <p:ph idx="1"/>
          </p:nvPr>
        </p:nvPicPr>
        <p:blipFill>
          <a:blip r:embed="rId2"/>
          <a:srcRect/>
          <a:stretch>
            <a:fillRect/>
          </a:stretch>
        </p:blipFill>
        <p:spPr>
          <a:xfrm>
            <a:off x="571472" y="1714488"/>
            <a:ext cx="4039550" cy="4000528"/>
          </a:xfrm>
        </p:spPr>
      </p:pic>
      <p:pic>
        <p:nvPicPr>
          <p:cNvPr id="5" name="Content Placeholder 4"/>
          <p:cNvPicPr>
            <a:picLocks noChangeAspect="1"/>
          </p:cNvPicPr>
          <p:nvPr/>
        </p:nvPicPr>
        <p:blipFill>
          <a:blip r:embed="rId3"/>
          <a:srcRect/>
          <a:stretch>
            <a:fillRect/>
          </a:stretch>
        </p:blipFill>
        <p:spPr>
          <a:xfrm>
            <a:off x="4722267" y="1785926"/>
            <a:ext cx="4065099" cy="392909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Vocal Cord Paralysis</a:t>
            </a:r>
            <a:endParaRPr lang="ar-JO" dirty="0"/>
          </a:p>
        </p:txBody>
      </p:sp>
      <p:pic>
        <p:nvPicPr>
          <p:cNvPr id="4" name="Content Placeholder 3" descr="True Vocal Cord Paralysis"/>
          <p:cNvPicPr>
            <a:picLocks noGrp="1" noChangeAspect="1" noChangeArrowheads="1"/>
          </p:cNvPicPr>
          <p:nvPr>
            <p:ph idx="1"/>
          </p:nvPr>
        </p:nvPicPr>
        <p:blipFill>
          <a:blip r:embed="rId2"/>
          <a:stretch>
            <a:fillRect/>
          </a:stretch>
        </p:blipFill>
        <p:spPr>
          <a:xfrm>
            <a:off x="2224064" y="1447800"/>
            <a:ext cx="3552871" cy="4724400"/>
          </a:xfr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dirty="0"/>
          </a:p>
        </p:txBody>
      </p:sp>
      <p:sp>
        <p:nvSpPr>
          <p:cNvPr id="3" name="Content Placeholder 2"/>
          <p:cNvSpPr>
            <a:spLocks noGrp="1"/>
          </p:cNvSpPr>
          <p:nvPr>
            <p:ph idx="1"/>
          </p:nvPr>
        </p:nvSpPr>
        <p:spPr/>
        <p:txBody>
          <a:bodyPr>
            <a:normAutofit/>
          </a:bodyPr>
          <a:lstStyle/>
          <a:p>
            <a:pPr algn="l">
              <a:buNone/>
            </a:pPr>
            <a:r>
              <a:rPr lang="en-US" u="sng" dirty="0" smtClean="0">
                <a:hlinkClick r:id="rId2"/>
              </a:rPr>
              <a:t>8.T</a:t>
            </a:r>
            <a:r>
              <a:rPr lang="en-US" u="sng" dirty="0" smtClean="0">
                <a:hlinkClick r:id="rId2"/>
              </a:rPr>
              <a:t>hyroid problems</a:t>
            </a:r>
            <a:r>
              <a:rPr lang="en-US" u="sng" dirty="0" smtClean="0"/>
              <a:t>.</a:t>
            </a:r>
          </a:p>
          <a:p>
            <a:pPr algn="l">
              <a:buNone/>
            </a:pPr>
            <a:r>
              <a:rPr lang="en-US" u="sng" dirty="0" smtClean="0">
                <a:hlinkClick r:id="rId3"/>
              </a:rPr>
              <a:t>9.T</a:t>
            </a:r>
            <a:r>
              <a:rPr lang="en-US" u="sng" dirty="0" smtClean="0">
                <a:hlinkClick r:id="rId3"/>
              </a:rPr>
              <a:t>rauma</a:t>
            </a:r>
            <a:r>
              <a:rPr lang="en-US" dirty="0"/>
              <a:t> to the larynx/vocal </a:t>
            </a:r>
            <a:r>
              <a:rPr lang="en-US" dirty="0" smtClean="0"/>
              <a:t>cords.</a:t>
            </a:r>
            <a:endParaRPr lang="en-US" dirty="0" smtClean="0"/>
          </a:p>
          <a:p>
            <a:pPr algn="l">
              <a:buNone/>
            </a:pPr>
            <a:r>
              <a:rPr lang="en-US" u="sng" dirty="0" smtClean="0">
                <a:hlinkClick r:id="rId4"/>
              </a:rPr>
              <a:t>10.Neurological</a:t>
            </a:r>
            <a:r>
              <a:rPr lang="en-US" dirty="0"/>
              <a:t> conditions (</a:t>
            </a:r>
            <a:r>
              <a:rPr lang="en-US" u="sng" dirty="0">
                <a:hlinkClick r:id="rId5"/>
              </a:rPr>
              <a:t>Parkinson's disease</a:t>
            </a:r>
            <a:r>
              <a:rPr lang="en-US" dirty="0"/>
              <a:t> and </a:t>
            </a:r>
            <a:r>
              <a:rPr lang="en-US" u="sng" dirty="0">
                <a:hlinkClick r:id="rId6"/>
              </a:rPr>
              <a:t>strokes</a:t>
            </a:r>
            <a:r>
              <a:rPr lang="en-US" dirty="0" smtClean="0"/>
              <a:t>).</a:t>
            </a:r>
            <a:endParaRPr lang="en-US" dirty="0" smtClean="0"/>
          </a:p>
          <a:p>
            <a:pPr algn="l">
              <a:buNone/>
            </a:pPr>
            <a:r>
              <a:rPr lang="en-US" u="sng" dirty="0" smtClean="0">
                <a:hlinkClick r:id="rId7"/>
              </a:rPr>
              <a:t>11.Cancer </a:t>
            </a:r>
            <a:r>
              <a:rPr lang="en-US" u="sng" dirty="0">
                <a:hlinkClick r:id="rId7"/>
              </a:rPr>
              <a:t>of the </a:t>
            </a:r>
            <a:r>
              <a:rPr lang="en-US" u="sng" dirty="0" smtClean="0">
                <a:hlinkClick r:id="rId7"/>
              </a:rPr>
              <a:t>larynx</a:t>
            </a:r>
            <a:r>
              <a:rPr lang="en-US" u="sng" dirty="0" smtClean="0"/>
              <a:t>.</a:t>
            </a:r>
            <a:endParaRPr lang="ar-JO"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642918"/>
            <a:ext cx="7467600" cy="347682"/>
          </a:xfrm>
        </p:spPr>
        <p:txBody>
          <a:bodyPr>
            <a:normAutofit fontScale="90000"/>
          </a:bodyPr>
          <a:lstStyle/>
          <a:p>
            <a:r>
              <a:rPr lang="en-US" b="1" dirty="0"/>
              <a:t>What are the signs and symptoms of hoarseness?</a:t>
            </a:r>
            <a:br>
              <a:rPr lang="en-US" b="1" dirty="0"/>
            </a:br>
            <a:endParaRPr lang="ar-JO" dirty="0"/>
          </a:p>
        </p:txBody>
      </p:sp>
      <p:sp>
        <p:nvSpPr>
          <p:cNvPr id="3" name="Content Placeholder 2"/>
          <p:cNvSpPr>
            <a:spLocks noGrp="1"/>
          </p:cNvSpPr>
          <p:nvPr>
            <p:ph idx="1"/>
          </p:nvPr>
        </p:nvSpPr>
        <p:spPr/>
        <p:txBody>
          <a:bodyPr/>
          <a:lstStyle/>
          <a:p>
            <a:pPr algn="l">
              <a:buNone/>
            </a:pPr>
            <a:r>
              <a:rPr lang="en-US" dirty="0"/>
              <a:t>Hoarseness typically gives the voice a raspy and harsh quality, though it may also cause a change in the pitch or volume of the voice. The rapidity of onset and any associated symptoms will depend on the underlying cause leading to hoarseness.</a:t>
            </a:r>
            <a:endParaRPr lang="ar-JO"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SYMPTOMS</a:t>
            </a:r>
            <a:r>
              <a:rPr lang="en-US" dirty="0" smtClean="0"/>
              <a:t>:</a:t>
            </a:r>
            <a:endParaRPr lang="ar-JO" dirty="0"/>
          </a:p>
        </p:txBody>
      </p:sp>
      <p:sp>
        <p:nvSpPr>
          <p:cNvPr id="3" name="Content Placeholder 2"/>
          <p:cNvSpPr>
            <a:spLocks noGrp="1"/>
          </p:cNvSpPr>
          <p:nvPr>
            <p:ph idx="1"/>
          </p:nvPr>
        </p:nvSpPr>
        <p:spPr/>
        <p:txBody>
          <a:bodyPr/>
          <a:lstStyle/>
          <a:p>
            <a:pPr marL="640080" lvl="1" indent="-237744" algn="l" fontAlgn="auto">
              <a:spcAft>
                <a:spcPts val="0"/>
              </a:spcAft>
              <a:buClr>
                <a:schemeClr val="accent4"/>
              </a:buClr>
              <a:buNone/>
              <a:defRPr/>
            </a:pPr>
            <a:r>
              <a:rPr lang="en-US" sz="3200" dirty="0" smtClean="0"/>
              <a:t>1.</a:t>
            </a:r>
            <a:r>
              <a:rPr lang="en-US" sz="3200" b="1" dirty="0" smtClean="0"/>
              <a:t>Aphonia </a:t>
            </a:r>
            <a:r>
              <a:rPr lang="en-US" sz="3200" b="1" dirty="0"/>
              <a:t>/ </a:t>
            </a:r>
            <a:r>
              <a:rPr lang="en-US" sz="3200" b="1" dirty="0" err="1" smtClean="0"/>
              <a:t>dysphonia</a:t>
            </a:r>
            <a:r>
              <a:rPr lang="en-US" sz="3200" b="1" dirty="0" smtClean="0"/>
              <a:t>.</a:t>
            </a:r>
            <a:endParaRPr lang="en-US" sz="3200" b="1" dirty="0"/>
          </a:p>
          <a:p>
            <a:pPr marL="640080" lvl="1" indent="-237744" algn="l" fontAlgn="auto">
              <a:spcAft>
                <a:spcPts val="0"/>
              </a:spcAft>
              <a:buClr>
                <a:schemeClr val="accent4"/>
              </a:buClr>
              <a:buNone/>
              <a:defRPr/>
            </a:pPr>
            <a:r>
              <a:rPr lang="en-US" sz="3200" b="1" dirty="0" smtClean="0">
                <a:latin typeface="Calibri" pitchFamily="34" charset="0"/>
              </a:rPr>
              <a:t>2.Cough </a:t>
            </a:r>
            <a:r>
              <a:rPr lang="en-US" sz="3200" b="1" dirty="0">
                <a:latin typeface="Calibri" pitchFamily="34" charset="0"/>
              </a:rPr>
              <a:t>: dry, painful &amp; </a:t>
            </a:r>
            <a:r>
              <a:rPr lang="en-US" sz="3200" b="1" dirty="0" smtClean="0">
                <a:latin typeface="Calibri" pitchFamily="34" charset="0"/>
              </a:rPr>
              <a:t>irritating.</a:t>
            </a:r>
            <a:endParaRPr lang="en-US" sz="3200" b="1" dirty="0">
              <a:latin typeface="Calibri" pitchFamily="34" charset="0"/>
            </a:endParaRPr>
          </a:p>
          <a:p>
            <a:pPr marL="640080" lvl="1" indent="-237744" algn="l" fontAlgn="auto">
              <a:spcAft>
                <a:spcPts val="0"/>
              </a:spcAft>
              <a:buClr>
                <a:schemeClr val="accent4"/>
              </a:buClr>
              <a:buNone/>
              <a:defRPr/>
            </a:pPr>
            <a:r>
              <a:rPr lang="en-US" sz="3200" b="1" dirty="0" smtClean="0">
                <a:latin typeface="Calibri" pitchFamily="34" charset="0"/>
              </a:rPr>
              <a:t>3.Stridor </a:t>
            </a:r>
            <a:r>
              <a:rPr lang="en-US" sz="3200" b="1" dirty="0">
                <a:latin typeface="Calibri" pitchFamily="34" charset="0"/>
              </a:rPr>
              <a:t>: rare but potentially </a:t>
            </a:r>
            <a:r>
              <a:rPr lang="en-US" sz="3200" b="1" dirty="0" smtClean="0">
                <a:latin typeface="Calibri" pitchFamily="34" charset="0"/>
              </a:rPr>
              <a:t>serious.</a:t>
            </a:r>
            <a:endParaRPr lang="en-US" sz="3200" b="1" dirty="0">
              <a:latin typeface="Calibri" pitchFamily="34" charset="0"/>
            </a:endParaRPr>
          </a:p>
          <a:p>
            <a:pPr marL="640080" lvl="1" indent="-237744" algn="l" fontAlgn="auto">
              <a:spcAft>
                <a:spcPts val="0"/>
              </a:spcAft>
              <a:buClr>
                <a:schemeClr val="accent4"/>
              </a:buClr>
              <a:buNone/>
              <a:defRPr/>
            </a:pPr>
            <a:r>
              <a:rPr lang="en-US" sz="3200" b="1" dirty="0" smtClean="0">
                <a:latin typeface="Calibri" pitchFamily="34" charset="0"/>
              </a:rPr>
              <a:t>4.Pain </a:t>
            </a:r>
            <a:r>
              <a:rPr lang="en-US" sz="3200" b="1" dirty="0">
                <a:latin typeface="Calibri" pitchFamily="34" charset="0"/>
              </a:rPr>
              <a:t>throat : after </a:t>
            </a:r>
            <a:r>
              <a:rPr lang="en-US" sz="3200" b="1" dirty="0" smtClean="0">
                <a:latin typeface="Calibri" pitchFamily="34" charset="0"/>
              </a:rPr>
              <a:t>talking.</a:t>
            </a:r>
            <a:endParaRPr lang="en-US" sz="3200" b="1" dirty="0">
              <a:latin typeface="Calibri" pitchFamily="34" charset="0"/>
            </a:endParaRPr>
          </a:p>
          <a:p>
            <a:pPr algn="l">
              <a:buNone/>
            </a:pPr>
            <a:endParaRPr lang="ar-JO"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00042"/>
            <a:ext cx="7467600" cy="490558"/>
          </a:xfrm>
        </p:spPr>
        <p:txBody>
          <a:bodyPr>
            <a:normAutofit fontScale="90000"/>
          </a:bodyPr>
          <a:lstStyle/>
          <a:p>
            <a:r>
              <a:rPr lang="en-US" b="1" dirty="0"/>
              <a:t>How are the causes of hoarseness diagnosed?</a:t>
            </a:r>
            <a:br>
              <a:rPr lang="en-US" b="1" dirty="0"/>
            </a:br>
            <a:endParaRPr lang="ar-JO" dirty="0"/>
          </a:p>
        </p:txBody>
      </p:sp>
      <p:sp>
        <p:nvSpPr>
          <p:cNvPr id="3" name="Content Placeholder 2"/>
          <p:cNvSpPr>
            <a:spLocks noGrp="1"/>
          </p:cNvSpPr>
          <p:nvPr>
            <p:ph idx="1"/>
          </p:nvPr>
        </p:nvSpPr>
        <p:spPr/>
        <p:txBody>
          <a:bodyPr>
            <a:normAutofit fontScale="85000" lnSpcReduction="10000"/>
          </a:bodyPr>
          <a:lstStyle/>
          <a:p>
            <a:pPr algn="l">
              <a:buNone/>
            </a:pPr>
            <a:r>
              <a:rPr lang="en-US" dirty="0"/>
              <a:t>ask the patient questions about their hoarseness and any other associated symptoms. </a:t>
            </a:r>
            <a:endParaRPr lang="en-US" dirty="0" smtClean="0"/>
          </a:p>
          <a:p>
            <a:pPr algn="l">
              <a:buNone/>
            </a:pPr>
            <a:r>
              <a:rPr lang="en-US" dirty="0" smtClean="0"/>
              <a:t>A </a:t>
            </a:r>
            <a:r>
              <a:rPr lang="en-US" dirty="0"/>
              <a:t>physical exam will focus on the head and neck. Often times, a diagnosis can be made based on this initial assessment. In some instances, a long lighted flexible tube (</a:t>
            </a:r>
            <a:r>
              <a:rPr lang="en-US" dirty="0" err="1"/>
              <a:t>fiberoptic</a:t>
            </a:r>
            <a:r>
              <a:rPr lang="en-US" dirty="0"/>
              <a:t> scope) will be inserted into the throat to directly visualize the vocal cords if no other cause is initially identified. Individuals with hoarseness that lasts longer than 2-3 weeks should have a consultation with an </a:t>
            </a:r>
            <a:r>
              <a:rPr lang="en-US" u="sng" dirty="0">
                <a:hlinkClick r:id="rId2"/>
              </a:rPr>
              <a:t>otolaryngologist</a:t>
            </a:r>
            <a:r>
              <a:rPr lang="en-US" dirty="0"/>
              <a:t>.</a:t>
            </a:r>
            <a:endParaRPr lang="ar-JO"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a:xfrm>
            <a:off x="457200" y="1071546"/>
            <a:ext cx="8229600" cy="5054617"/>
          </a:xfrm>
        </p:spPr>
        <p:txBody>
          <a:bodyPr/>
          <a:lstStyle/>
          <a:p>
            <a:pPr marL="365760" indent="-283464" algn="l" fontAlgn="auto">
              <a:spcAft>
                <a:spcPts val="0"/>
              </a:spcAft>
              <a:buNone/>
              <a:defRPr/>
            </a:pPr>
            <a:r>
              <a:rPr lang="en-US" dirty="0" smtClean="0"/>
              <a:t>1.Indirect </a:t>
            </a:r>
            <a:r>
              <a:rPr lang="en-US" dirty="0" err="1" smtClean="0"/>
              <a:t>laryngoscopy</a:t>
            </a:r>
            <a:r>
              <a:rPr lang="en-US" dirty="0" smtClean="0"/>
              <a:t>. </a:t>
            </a:r>
            <a:endParaRPr lang="en-US" dirty="0"/>
          </a:p>
          <a:p>
            <a:pPr marL="365760" indent="-283464" algn="l" fontAlgn="auto">
              <a:spcAft>
                <a:spcPts val="0"/>
              </a:spcAft>
              <a:buNone/>
              <a:defRPr/>
            </a:pPr>
            <a:r>
              <a:rPr lang="en-US" dirty="0" smtClean="0"/>
              <a:t>2.Examination </a:t>
            </a:r>
            <a:r>
              <a:rPr lang="en-US" dirty="0"/>
              <a:t>of neck, chest, cardiovascular &amp; neurological </a:t>
            </a:r>
            <a:r>
              <a:rPr lang="en-US" dirty="0" smtClean="0"/>
              <a:t>symptom( </a:t>
            </a:r>
            <a:r>
              <a:rPr lang="en-US" dirty="0"/>
              <a:t>to find the cause </a:t>
            </a:r>
            <a:r>
              <a:rPr lang="en-US" dirty="0" smtClean="0"/>
              <a:t>of </a:t>
            </a:r>
            <a:r>
              <a:rPr lang="en-US" dirty="0"/>
              <a:t>laryngeal </a:t>
            </a:r>
            <a:r>
              <a:rPr lang="en-US" dirty="0" smtClean="0"/>
              <a:t>paralysis).</a:t>
            </a:r>
            <a:endParaRPr lang="en-US" dirty="0"/>
          </a:p>
          <a:p>
            <a:pPr marL="365760" indent="-283464" algn="l" fontAlgn="auto">
              <a:spcAft>
                <a:spcPts val="0"/>
              </a:spcAft>
              <a:buNone/>
              <a:defRPr/>
            </a:pPr>
            <a:r>
              <a:rPr lang="en-US" dirty="0" smtClean="0"/>
              <a:t>3.Laboratory </a:t>
            </a:r>
            <a:r>
              <a:rPr lang="en-US" dirty="0"/>
              <a:t>investigations &amp; radiological </a:t>
            </a:r>
            <a:r>
              <a:rPr lang="en-US" dirty="0" smtClean="0"/>
              <a:t>examination.</a:t>
            </a:r>
            <a:endParaRPr lang="en-US" dirty="0"/>
          </a:p>
          <a:p>
            <a:pPr marL="365760" indent="-283464" algn="l" fontAlgn="auto">
              <a:spcAft>
                <a:spcPts val="0"/>
              </a:spcAft>
              <a:buNone/>
              <a:defRPr/>
            </a:pPr>
            <a:r>
              <a:rPr lang="en-US" dirty="0" smtClean="0"/>
              <a:t>4.Direct </a:t>
            </a:r>
            <a:r>
              <a:rPr lang="en-US" dirty="0" err="1"/>
              <a:t>laryngoscopy</a:t>
            </a:r>
            <a:r>
              <a:rPr lang="en-US" dirty="0"/>
              <a:t> </a:t>
            </a:r>
            <a:r>
              <a:rPr lang="en-US" dirty="0" smtClean="0"/>
              <a:t>&amp; </a:t>
            </a:r>
            <a:r>
              <a:rPr lang="en-US" dirty="0" err="1" smtClean="0"/>
              <a:t>microlaryngoscopy</a:t>
            </a:r>
            <a:r>
              <a:rPr lang="en-US" dirty="0" smtClean="0"/>
              <a:t>.</a:t>
            </a:r>
            <a:endParaRPr lang="en-US" dirty="0"/>
          </a:p>
          <a:p>
            <a:pPr marL="365760" indent="-283464" algn="l" fontAlgn="auto">
              <a:spcAft>
                <a:spcPts val="0"/>
              </a:spcAft>
              <a:buNone/>
              <a:defRPr/>
            </a:pPr>
            <a:r>
              <a:rPr lang="en-US" dirty="0" smtClean="0"/>
              <a:t>5.Bronchoscopy </a:t>
            </a:r>
            <a:r>
              <a:rPr lang="en-US" dirty="0"/>
              <a:t>&amp; </a:t>
            </a:r>
            <a:r>
              <a:rPr lang="en-US" dirty="0" err="1"/>
              <a:t>oesophagoscopy</a:t>
            </a:r>
            <a:r>
              <a:rPr lang="en-US" dirty="0"/>
              <a:t> </a:t>
            </a:r>
            <a:r>
              <a:rPr lang="en-US" dirty="0" smtClean="0"/>
              <a:t>( </a:t>
            </a:r>
            <a:r>
              <a:rPr lang="en-US" dirty="0"/>
              <a:t>in case paralytic lesions to exclude </a:t>
            </a:r>
            <a:r>
              <a:rPr lang="en-US" dirty="0" smtClean="0"/>
              <a:t>malignancy).</a:t>
            </a:r>
            <a:endParaRPr lang="en-US" dirty="0"/>
          </a:p>
          <a:p>
            <a:pPr algn="l">
              <a:buNone/>
            </a:pPr>
            <a:endParaRPr lang="ar-JO"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000240"/>
            <a:ext cx="8229600" cy="1071570"/>
          </a:xfrm>
        </p:spPr>
        <p:txBody>
          <a:bodyPr>
            <a:noAutofit/>
          </a:bodyPr>
          <a:lstStyle/>
          <a:p>
            <a:pPr marL="640080" lvl="1" indent="-237744" algn="l" fontAlgn="auto">
              <a:spcAft>
                <a:spcPts val="0"/>
              </a:spcAft>
              <a:defRPr/>
            </a:pPr>
            <a:r>
              <a:rPr lang="en-US" sz="3200" b="1" dirty="0">
                <a:solidFill>
                  <a:schemeClr val="tx1"/>
                </a:solidFill>
                <a:latin typeface="+mj-lt"/>
              </a:rPr>
              <a:t>Indirect </a:t>
            </a:r>
            <a:r>
              <a:rPr lang="en-US" sz="3200" b="1" dirty="0" err="1">
                <a:solidFill>
                  <a:schemeClr val="tx1"/>
                </a:solidFill>
                <a:latin typeface="+mj-lt"/>
              </a:rPr>
              <a:t>laryngoscopy</a:t>
            </a:r>
            <a:r>
              <a:rPr lang="en-US" sz="3200" b="1" dirty="0">
                <a:solidFill>
                  <a:schemeClr val="tx1"/>
                </a:solidFill>
                <a:latin typeface="+mj-lt"/>
              </a:rPr>
              <a:t> : shows a red swollen </a:t>
            </a:r>
            <a:r>
              <a:rPr lang="en-US" sz="3200" b="1" dirty="0" smtClean="0">
                <a:solidFill>
                  <a:schemeClr val="tx1"/>
                </a:solidFill>
                <a:latin typeface="+mj-lt"/>
              </a:rPr>
              <a:t>larynx.</a:t>
            </a:r>
            <a:r>
              <a:rPr lang="en-US" sz="3200" b="1" dirty="0">
                <a:solidFill>
                  <a:schemeClr val="tx1"/>
                </a:solidFill>
                <a:latin typeface="+mj-lt"/>
              </a:rPr>
              <a:t/>
            </a:r>
            <a:br>
              <a:rPr lang="en-US" sz="3200" b="1" dirty="0">
                <a:solidFill>
                  <a:schemeClr val="tx1"/>
                </a:solidFill>
                <a:latin typeface="+mj-lt"/>
              </a:rPr>
            </a:br>
            <a:r>
              <a:rPr lang="en-US" sz="3200" b="1" dirty="0">
                <a:solidFill>
                  <a:schemeClr val="tx1"/>
                </a:solidFill>
                <a:latin typeface="+mj-lt"/>
              </a:rPr>
              <a:t>Sometimes, present stringy mucus between </a:t>
            </a:r>
            <a:r>
              <a:rPr lang="en-US" sz="3200" b="1" dirty="0" smtClean="0">
                <a:solidFill>
                  <a:schemeClr val="tx1"/>
                </a:solidFill>
                <a:latin typeface="+mj-lt"/>
              </a:rPr>
              <a:t>cords.</a:t>
            </a:r>
            <a:r>
              <a:rPr lang="en-US" sz="3200" b="1" dirty="0">
                <a:solidFill>
                  <a:schemeClr val="tx1"/>
                </a:solidFill>
                <a:latin typeface="+mj-lt"/>
              </a:rPr>
              <a:t/>
            </a:r>
            <a:br>
              <a:rPr lang="en-US" sz="3200" b="1" dirty="0">
                <a:solidFill>
                  <a:schemeClr val="tx1"/>
                </a:solidFill>
                <a:latin typeface="+mj-lt"/>
              </a:rPr>
            </a:br>
            <a:endParaRPr lang="ar-JO" sz="3200" b="1" dirty="0">
              <a:solidFill>
                <a:schemeClr val="tx1"/>
              </a:solidFill>
              <a:latin typeface="+mj-lt"/>
            </a:endParaRPr>
          </a:p>
        </p:txBody>
      </p:sp>
      <p:pic>
        <p:nvPicPr>
          <p:cNvPr id="4" name="Picture 7" descr="over ear"/>
          <p:cNvPicPr>
            <a:picLocks noGrp="1" noChangeAspect="1" noChangeArrowheads="1"/>
          </p:cNvPicPr>
          <p:nvPr>
            <p:ph idx="1"/>
          </p:nvPr>
        </p:nvPicPr>
        <p:blipFill>
          <a:blip r:embed="rId2"/>
          <a:srcRect/>
          <a:stretch>
            <a:fillRect/>
          </a:stretch>
        </p:blipFill>
        <p:spPr bwMode="auto">
          <a:xfrm>
            <a:off x="714348" y="3500414"/>
            <a:ext cx="3135857" cy="3357586"/>
          </a:xfrm>
          <a:prstGeom prst="rect">
            <a:avLst/>
          </a:prstGeom>
          <a:noFill/>
          <a:ln w="9525">
            <a:noFill/>
            <a:miter lim="800000"/>
            <a:headEnd/>
            <a:tailEnd/>
          </a:ln>
        </p:spPr>
      </p:pic>
      <p:pic>
        <p:nvPicPr>
          <p:cNvPr id="5" name="Picture 3" descr="1"/>
          <p:cNvPicPr>
            <a:picLocks noChangeAspect="1" noChangeArrowheads="1"/>
          </p:cNvPicPr>
          <p:nvPr/>
        </p:nvPicPr>
        <p:blipFill>
          <a:blip r:embed="rId3"/>
          <a:srcRect/>
          <a:stretch>
            <a:fillRect/>
          </a:stretch>
        </p:blipFill>
        <p:spPr bwMode="auto">
          <a:xfrm>
            <a:off x="5286380" y="3571852"/>
            <a:ext cx="3071814" cy="328614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71480"/>
            <a:ext cx="7467600" cy="419120"/>
          </a:xfrm>
        </p:spPr>
        <p:txBody>
          <a:bodyPr>
            <a:normAutofit fontScale="90000"/>
          </a:bodyPr>
          <a:lstStyle/>
          <a:p>
            <a:r>
              <a:rPr lang="en-US" b="1" dirty="0"/>
              <a:t>What is the treatment for hoarseness?</a:t>
            </a:r>
            <a:br>
              <a:rPr lang="en-US" b="1" dirty="0"/>
            </a:br>
            <a:endParaRPr lang="ar-JO" dirty="0"/>
          </a:p>
        </p:txBody>
      </p:sp>
      <p:sp>
        <p:nvSpPr>
          <p:cNvPr id="3" name="Content Placeholder 2"/>
          <p:cNvSpPr>
            <a:spLocks noGrp="1"/>
          </p:cNvSpPr>
          <p:nvPr>
            <p:ph idx="1"/>
          </p:nvPr>
        </p:nvSpPr>
        <p:spPr/>
        <p:txBody>
          <a:bodyPr/>
          <a:lstStyle/>
          <a:p>
            <a:pPr algn="l">
              <a:buNone/>
            </a:pPr>
            <a:r>
              <a:rPr lang="en-US" dirty="0"/>
              <a:t>The treatment for hoarseness depends on the underlying </a:t>
            </a:r>
            <a:r>
              <a:rPr lang="en-US" dirty="0" smtClean="0"/>
              <a:t>cause:</a:t>
            </a:r>
          </a:p>
          <a:p>
            <a:pPr algn="l">
              <a:buNone/>
            </a:pPr>
            <a:r>
              <a:rPr lang="en-US" dirty="0" smtClean="0"/>
              <a:t>1.Acute </a:t>
            </a:r>
            <a:r>
              <a:rPr lang="en-US" dirty="0"/>
              <a:t>laryngitis caused by an upper respiratory tract infection will usually improve on its own as the infection clears the body. </a:t>
            </a:r>
            <a:endParaRPr lang="en-US" dirty="0" smtClean="0"/>
          </a:p>
          <a:p>
            <a:pPr algn="l">
              <a:buNone/>
            </a:pPr>
            <a:r>
              <a:rPr lang="en-US" dirty="0" smtClean="0"/>
              <a:t>2.Conservative </a:t>
            </a:r>
            <a:r>
              <a:rPr lang="en-US" dirty="0"/>
              <a:t>treatment with </a:t>
            </a:r>
            <a:r>
              <a:rPr lang="en-US" u="sng" dirty="0">
                <a:hlinkClick r:id="rId2"/>
              </a:rPr>
              <a:t>cough suppressants</a:t>
            </a:r>
            <a:r>
              <a:rPr lang="en-US" dirty="0"/>
              <a:t> and humidified air can be helpful. </a:t>
            </a:r>
            <a:endParaRPr lang="ar-JO"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a:xfrm>
            <a:off x="457200" y="1142984"/>
            <a:ext cx="8229600" cy="4983179"/>
          </a:xfrm>
        </p:spPr>
        <p:txBody>
          <a:bodyPr/>
          <a:lstStyle/>
          <a:p>
            <a:pPr algn="l">
              <a:buNone/>
            </a:pPr>
            <a:r>
              <a:rPr lang="en-US" dirty="0" smtClean="0"/>
              <a:t>3.Voice </a:t>
            </a:r>
            <a:r>
              <a:rPr lang="en-US" dirty="0"/>
              <a:t>rest is also recommended in order to avoid further irritation or injury to the vocal cords. </a:t>
            </a:r>
            <a:endParaRPr lang="ar-JO" dirty="0" smtClean="0"/>
          </a:p>
          <a:p>
            <a:pPr algn="l">
              <a:buNone/>
            </a:pPr>
            <a:r>
              <a:rPr lang="en-US" dirty="0" smtClean="0"/>
              <a:t>4.Antibiotics </a:t>
            </a:r>
            <a:r>
              <a:rPr lang="en-US" dirty="0"/>
              <a:t>are not indicated for most cases </a:t>
            </a:r>
            <a:r>
              <a:rPr lang="en-US" dirty="0" smtClean="0"/>
              <a:t>of </a:t>
            </a:r>
            <a:r>
              <a:rPr lang="en-US" dirty="0"/>
              <a:t>acute </a:t>
            </a:r>
            <a:r>
              <a:rPr lang="en-US" dirty="0" smtClean="0"/>
              <a:t>laryngitis.</a:t>
            </a:r>
            <a:endParaRPr lang="ar-JO" dirty="0" smtClean="0"/>
          </a:p>
          <a:p>
            <a:pPr algn="l">
              <a:buNone/>
            </a:pPr>
            <a:r>
              <a:rPr lang="en-US" u="sng" dirty="0" smtClean="0">
                <a:hlinkClick r:id="rId2"/>
              </a:rPr>
              <a:t>5.Smoking </a:t>
            </a:r>
            <a:r>
              <a:rPr lang="en-US" u="sng" dirty="0">
                <a:hlinkClick r:id="rId2"/>
              </a:rPr>
              <a:t>cessation</a:t>
            </a:r>
            <a:r>
              <a:rPr lang="en-US" dirty="0"/>
              <a:t> is suggested for </a:t>
            </a:r>
            <a:r>
              <a:rPr lang="en-US" dirty="0" smtClean="0"/>
              <a:t>those individuals </a:t>
            </a:r>
            <a:r>
              <a:rPr lang="en-US" dirty="0"/>
              <a:t>that </a:t>
            </a:r>
            <a:r>
              <a:rPr lang="en-US" dirty="0" smtClean="0"/>
              <a:t>smoke.</a:t>
            </a:r>
          </a:p>
          <a:p>
            <a:pPr algn="l">
              <a:buNone/>
            </a:pPr>
            <a:endParaRPr lang="en-US" dirty="0" smtClean="0"/>
          </a:p>
          <a:p>
            <a:pPr algn="l">
              <a:buNone/>
            </a:pPr>
            <a:endParaRPr lang="ar-JO"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pic>
        <p:nvPicPr>
          <p:cNvPr id="1026" name="Picture 2" descr="C:\Users\ENG SAMI 0795405429\Desktop\images.jpg"/>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sp>
        <p:nvSpPr>
          <p:cNvPr id="3" name="عنصر نائب للمحتوى 2"/>
          <p:cNvSpPr>
            <a:spLocks noGrp="1"/>
          </p:cNvSpPr>
          <p:nvPr>
            <p:ph idx="1"/>
          </p:nvPr>
        </p:nvSpPr>
        <p:spPr/>
        <p:txBody>
          <a:bodyPr/>
          <a:lstStyle/>
          <a:p>
            <a:pPr marL="514350" indent="-514350" algn="l">
              <a:buNone/>
            </a:pPr>
            <a:r>
              <a:rPr lang="en-US" dirty="0" smtClean="0"/>
              <a:t>Individuals with hoarseness caused by vocal overuse or misuse should adhere to voice rest, as serious injury can occur to the vocal cords if the voice is strenuously used during </a:t>
            </a:r>
            <a:r>
              <a:rPr lang="en-US" dirty="0" smtClean="0"/>
              <a:t>episodes </a:t>
            </a:r>
            <a:r>
              <a:rPr lang="en-US" dirty="0" smtClean="0"/>
              <a:t>of acute </a:t>
            </a:r>
            <a:r>
              <a:rPr lang="en-US" dirty="0" smtClean="0"/>
              <a:t>laryngitis.</a:t>
            </a:r>
            <a:endParaRPr lang="ar-JO" dirty="0" smtClean="0"/>
          </a:p>
          <a:p>
            <a:pPr marL="514350" indent="-514350" algn="l">
              <a:buNone/>
            </a:pPr>
            <a:endParaRPr lang="ar-JO"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rmAutofit/>
          </a:bodyPr>
          <a:lstStyle/>
          <a:p>
            <a:pPr algn="l">
              <a:buNone/>
            </a:pPr>
            <a:r>
              <a:rPr lang="en-US" dirty="0" smtClean="0"/>
              <a:t>6.</a:t>
            </a:r>
            <a:r>
              <a:rPr lang="en-US" dirty="0" smtClean="0"/>
              <a:t>Medications </a:t>
            </a:r>
            <a:r>
              <a:rPr lang="en-US" dirty="0"/>
              <a:t>for </a:t>
            </a:r>
            <a:r>
              <a:rPr lang="en-US" dirty="0" err="1"/>
              <a:t>gastroesophageal</a:t>
            </a:r>
            <a:r>
              <a:rPr lang="en-US" dirty="0"/>
              <a:t> </a:t>
            </a:r>
            <a:r>
              <a:rPr lang="en-US" dirty="0" smtClean="0"/>
              <a:t>reflux </a:t>
            </a:r>
            <a:r>
              <a:rPr lang="en-US" dirty="0"/>
              <a:t>(GERD) or allergies can treat hoarseness if either of these is found </a:t>
            </a:r>
            <a:r>
              <a:rPr lang="en-US" dirty="0" smtClean="0"/>
              <a:t>to be </a:t>
            </a:r>
            <a:r>
              <a:rPr lang="en-US" dirty="0"/>
              <a:t>the underlying cause</a:t>
            </a:r>
            <a:r>
              <a:rPr lang="en-US" dirty="0" smtClean="0"/>
              <a:t>.</a:t>
            </a:r>
          </a:p>
          <a:p>
            <a:pPr algn="l">
              <a:buNone/>
            </a:pPr>
            <a:r>
              <a:rPr lang="en-US" dirty="0" smtClean="0"/>
              <a:t> </a:t>
            </a:r>
            <a:r>
              <a:rPr lang="en-US" dirty="0"/>
              <a:t>In some instances, surgery may be necessary for benign nodules or polyps, trauma to the larynx/vocal cords and for cancer of the larynx.</a:t>
            </a:r>
          </a:p>
          <a:p>
            <a:pPr>
              <a:buNone/>
            </a:pPr>
            <a:endParaRPr lang="ar-JO"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pic>
        <p:nvPicPr>
          <p:cNvPr id="4" name="Picture 2" descr="C:\Users\ENG SAMI 0795405429\Desktop\images (27).jpg"/>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Introduction</a:t>
            </a:r>
            <a:br>
              <a:rPr lang="en-US" dirty="0"/>
            </a:br>
            <a:endParaRPr lang="ar-JO" dirty="0"/>
          </a:p>
        </p:txBody>
      </p:sp>
      <p:sp>
        <p:nvSpPr>
          <p:cNvPr id="3" name="Content Placeholder 2"/>
          <p:cNvSpPr>
            <a:spLocks noGrp="1"/>
          </p:cNvSpPr>
          <p:nvPr>
            <p:ph idx="1"/>
          </p:nvPr>
        </p:nvSpPr>
        <p:spPr/>
        <p:txBody>
          <a:bodyPr/>
          <a:lstStyle/>
          <a:p>
            <a:pPr algn="l">
              <a:buNone/>
            </a:pPr>
            <a:r>
              <a:rPr lang="en-US" dirty="0" smtClean="0"/>
              <a:t>Human </a:t>
            </a:r>
            <a:r>
              <a:rPr lang="en-US" dirty="0"/>
              <a:t>voice is so complex that it not only conveys meaning, it also is capable of conveying subtle emotions.  It is the most important physiological aspect that effectively starts to function immediately after birth.</a:t>
            </a:r>
            <a:endParaRPr lang="ar-JO"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What is hoarseness?</a:t>
            </a:r>
            <a:br>
              <a:rPr lang="en-US" b="1" dirty="0"/>
            </a:br>
            <a:endParaRPr lang="ar-JO" dirty="0"/>
          </a:p>
        </p:txBody>
      </p:sp>
      <p:sp>
        <p:nvSpPr>
          <p:cNvPr id="3" name="Content Placeholder 2"/>
          <p:cNvSpPr>
            <a:spLocks noGrp="1"/>
          </p:cNvSpPr>
          <p:nvPr>
            <p:ph idx="1"/>
          </p:nvPr>
        </p:nvSpPr>
        <p:spPr/>
        <p:txBody>
          <a:bodyPr/>
          <a:lstStyle/>
          <a:p>
            <a:pPr algn="l">
              <a:buNone/>
            </a:pPr>
            <a:r>
              <a:rPr lang="en-US" dirty="0"/>
              <a:t>Hoarseness is an abnormal deep, harsh voice caused by a variety of conditions.</a:t>
            </a:r>
            <a:endParaRPr lang="ar-JO"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What causes hoarseness?</a:t>
            </a:r>
            <a:br>
              <a:rPr lang="en-US" b="1" dirty="0"/>
            </a:br>
            <a:endParaRPr lang="ar-JO" dirty="0"/>
          </a:p>
        </p:txBody>
      </p:sp>
      <p:sp>
        <p:nvSpPr>
          <p:cNvPr id="3" name="Content Placeholder 2"/>
          <p:cNvSpPr>
            <a:spLocks noGrp="1"/>
          </p:cNvSpPr>
          <p:nvPr>
            <p:ph idx="1"/>
          </p:nvPr>
        </p:nvSpPr>
        <p:spPr>
          <a:xfrm>
            <a:off x="357158" y="1142984"/>
            <a:ext cx="8329642" cy="4983179"/>
          </a:xfrm>
        </p:spPr>
        <p:txBody>
          <a:bodyPr>
            <a:normAutofit lnSpcReduction="10000"/>
          </a:bodyPr>
          <a:lstStyle/>
          <a:p>
            <a:pPr algn="l">
              <a:buNone/>
            </a:pPr>
            <a:r>
              <a:rPr lang="en-US" dirty="0"/>
              <a:t>Hoarseness is generally caused by irritation of, or injury to, the vocal cords. The </a:t>
            </a:r>
            <a:r>
              <a:rPr lang="en-US" u="sng" dirty="0">
                <a:hlinkClick r:id="rId2"/>
              </a:rPr>
              <a:t>larynx</a:t>
            </a:r>
            <a:r>
              <a:rPr lang="en-US" dirty="0"/>
              <a:t> (also referred to as the voice box), is the portion of the respiratory (</a:t>
            </a:r>
            <a:r>
              <a:rPr lang="en-US" u="sng" dirty="0">
                <a:hlinkClick r:id="rId3"/>
              </a:rPr>
              <a:t>breathing</a:t>
            </a:r>
            <a:r>
              <a:rPr lang="en-US" dirty="0"/>
              <a:t>) tract containing the vocal cords. The cartilaginous outer wall of the larynx is commonly referred to as the "Adams apple." The vocal cords are two bands of muscle that form a "V" inside the larynx. When we sing or speak, the vocal cords vibrate and produce sound.</a:t>
            </a:r>
            <a:endParaRPr lang="ar-JO"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pic>
        <p:nvPicPr>
          <p:cNvPr id="4" name="Content Placeholder 3"/>
          <p:cNvPicPr>
            <a:picLocks noGrp="1" noChangeAspect="1"/>
          </p:cNvPicPr>
          <p:nvPr>
            <p:ph idx="1"/>
          </p:nvPr>
        </p:nvPicPr>
        <p:blipFill>
          <a:blip r:embed="rId2"/>
          <a:srcRect/>
          <a:stretch>
            <a:fillRect/>
          </a:stretch>
        </p:blipFill>
        <p:spPr>
          <a:xfrm>
            <a:off x="1" y="0"/>
            <a:ext cx="9144000" cy="6858000"/>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pic>
        <p:nvPicPr>
          <p:cNvPr id="4" name="Content Placeholder 3" descr="image8"/>
          <p:cNvPicPr>
            <a:picLocks noGrp="1" noChangeAspect="1" noChangeArrowheads="1"/>
          </p:cNvPicPr>
          <p:nvPr>
            <p:ph idx="1"/>
          </p:nvPr>
        </p:nvPicPr>
        <p:blipFill>
          <a:blip r:embed="rId2"/>
          <a:srcRect/>
          <a:stretch>
            <a:fillRect/>
          </a:stretch>
        </p:blipFill>
        <p:spPr bwMode="auto">
          <a:xfrm>
            <a:off x="0" y="1000108"/>
            <a:ext cx="4327884" cy="5143512"/>
          </a:xfrm>
          <a:prstGeom prst="rect">
            <a:avLst/>
          </a:prstGeom>
          <a:noFill/>
          <a:ln w="9525">
            <a:noFill/>
            <a:miter lim="800000"/>
            <a:headEnd/>
            <a:tailEnd/>
          </a:ln>
        </p:spPr>
      </p:pic>
      <p:pic>
        <p:nvPicPr>
          <p:cNvPr id="5" name="Picture 4" descr="image9"/>
          <p:cNvPicPr>
            <a:picLocks noChangeAspect="1" noChangeArrowheads="1"/>
          </p:cNvPicPr>
          <p:nvPr/>
        </p:nvPicPr>
        <p:blipFill>
          <a:blip r:embed="rId3"/>
          <a:srcRect/>
          <a:stretch>
            <a:fillRect/>
          </a:stretch>
        </p:blipFill>
        <p:spPr bwMode="auto">
          <a:xfrm>
            <a:off x="4357686" y="1000108"/>
            <a:ext cx="4286280" cy="52863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Hoarseness can be caused by a number of </a:t>
            </a:r>
            <a:r>
              <a:rPr lang="en-US" dirty="0" smtClean="0"/>
              <a:t>conditions:</a:t>
            </a:r>
            <a:endParaRPr lang="ar-JO" dirty="0"/>
          </a:p>
        </p:txBody>
      </p:sp>
      <p:sp>
        <p:nvSpPr>
          <p:cNvPr id="3" name="Content Placeholder 2"/>
          <p:cNvSpPr>
            <a:spLocks noGrp="1"/>
          </p:cNvSpPr>
          <p:nvPr>
            <p:ph idx="1"/>
          </p:nvPr>
        </p:nvSpPr>
        <p:spPr/>
        <p:txBody>
          <a:bodyPr>
            <a:normAutofit fontScale="92500" lnSpcReduction="20000"/>
          </a:bodyPr>
          <a:lstStyle/>
          <a:p>
            <a:pPr algn="l">
              <a:buNone/>
            </a:pPr>
            <a:r>
              <a:rPr lang="en-US" dirty="0" smtClean="0"/>
              <a:t>1.acute</a:t>
            </a:r>
            <a:r>
              <a:rPr lang="en-US" dirty="0"/>
              <a:t> </a:t>
            </a:r>
            <a:r>
              <a:rPr lang="en-US" u="sng" dirty="0">
                <a:hlinkClick r:id="rId2"/>
              </a:rPr>
              <a:t>laryngitis</a:t>
            </a:r>
            <a:r>
              <a:rPr lang="en-US" dirty="0"/>
              <a:t> (inflammation of the vocal </a:t>
            </a:r>
            <a:r>
              <a:rPr lang="en-US" dirty="0" smtClean="0"/>
              <a:t>cords).</a:t>
            </a:r>
            <a:r>
              <a:rPr lang="en-US" dirty="0"/>
              <a:t> </a:t>
            </a:r>
            <a:endParaRPr lang="en-US" dirty="0" smtClean="0"/>
          </a:p>
          <a:p>
            <a:pPr algn="l">
              <a:buNone/>
            </a:pPr>
            <a:r>
              <a:rPr lang="en-US" dirty="0" smtClean="0"/>
              <a:t>2.overuse </a:t>
            </a:r>
            <a:r>
              <a:rPr lang="en-US" dirty="0"/>
              <a:t>or misuse of the voice (such as from yelling or singing</a:t>
            </a:r>
            <a:r>
              <a:rPr lang="en-US" dirty="0" smtClean="0"/>
              <a:t>).</a:t>
            </a:r>
            <a:endParaRPr lang="en-US" dirty="0" smtClean="0"/>
          </a:p>
          <a:p>
            <a:pPr algn="l">
              <a:buNone/>
            </a:pPr>
            <a:r>
              <a:rPr lang="en-US" dirty="0" smtClean="0"/>
              <a:t>3.benign </a:t>
            </a:r>
            <a:r>
              <a:rPr lang="en-US" dirty="0"/>
              <a:t>vocal cord nodules or </a:t>
            </a:r>
            <a:r>
              <a:rPr lang="en-US" dirty="0" smtClean="0"/>
              <a:t>polyps.</a:t>
            </a:r>
            <a:endParaRPr lang="en-US" dirty="0" smtClean="0"/>
          </a:p>
          <a:p>
            <a:pPr algn="l">
              <a:buNone/>
            </a:pPr>
            <a:r>
              <a:rPr lang="en-US" dirty="0" smtClean="0"/>
              <a:t>4.GERD.</a:t>
            </a:r>
            <a:endParaRPr lang="en-US" dirty="0" smtClean="0"/>
          </a:p>
          <a:p>
            <a:pPr algn="l">
              <a:buNone/>
            </a:pPr>
            <a:r>
              <a:rPr lang="en-US" u="sng" dirty="0" smtClean="0">
                <a:hlinkClick r:id="rId3"/>
              </a:rPr>
              <a:t>5.Allergies</a:t>
            </a:r>
            <a:r>
              <a:rPr lang="en-US" u="sng" dirty="0" smtClean="0"/>
              <a:t>.</a:t>
            </a:r>
            <a:endParaRPr lang="en-US" u="sng" dirty="0" smtClean="0"/>
          </a:p>
          <a:p>
            <a:pPr algn="l">
              <a:buNone/>
            </a:pPr>
            <a:r>
              <a:rPr lang="en-US" dirty="0" smtClean="0"/>
              <a:t>6.Vocal </a:t>
            </a:r>
            <a:r>
              <a:rPr lang="en-US" dirty="0" smtClean="0"/>
              <a:t>cord paralysis ( main cause Lf . Recurrent .N palsy </a:t>
            </a:r>
            <a:r>
              <a:rPr lang="en-US" dirty="0" smtClean="0"/>
              <a:t>.)</a:t>
            </a:r>
            <a:endParaRPr lang="en-US" dirty="0" smtClean="0"/>
          </a:p>
          <a:p>
            <a:pPr algn="l">
              <a:buNone/>
            </a:pPr>
            <a:r>
              <a:rPr lang="en-US" dirty="0" smtClean="0"/>
              <a:t>7.inhalation </a:t>
            </a:r>
            <a:r>
              <a:rPr lang="en-US" dirty="0"/>
              <a:t>of </a:t>
            </a:r>
            <a:r>
              <a:rPr lang="en-US" dirty="0" smtClean="0"/>
              <a:t>irritants/</a:t>
            </a:r>
            <a:r>
              <a:rPr lang="en-US" dirty="0" smtClean="0">
                <a:solidFill>
                  <a:schemeClr val="bg2"/>
                </a:solidFill>
                <a:hlinkClick r:id="rId4"/>
              </a:rPr>
              <a:t>smoking</a:t>
            </a:r>
            <a:endParaRPr lang="ar-JO" dirty="0">
              <a:solidFill>
                <a:schemeClr val="bg2"/>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Acute Laryngitis </a:t>
            </a:r>
            <a:endParaRPr lang="ar-JO" dirty="0"/>
          </a:p>
        </p:txBody>
      </p:sp>
      <p:pic>
        <p:nvPicPr>
          <p:cNvPr id="4" name="Picture 4" descr="laryngitis"/>
          <p:cNvPicPr>
            <a:picLocks noGrp="1" noChangeAspect="1" noChangeArrowheads="1"/>
          </p:cNvPicPr>
          <p:nvPr>
            <p:ph idx="1"/>
          </p:nvPr>
        </p:nvPicPr>
        <p:blipFill>
          <a:blip r:embed="rId2"/>
          <a:srcRect/>
          <a:stretch>
            <a:fillRect/>
          </a:stretch>
        </p:blipFill>
        <p:spPr bwMode="auto">
          <a:xfrm>
            <a:off x="642910" y="1142984"/>
            <a:ext cx="6786610" cy="5715016"/>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سمة4">
  <a:themeElements>
    <a:clrScheme name="">
      <a:dk1>
        <a:srgbClr val="000066"/>
      </a:dk1>
      <a:lt1>
        <a:srgbClr val="FFFFFF"/>
      </a:lt1>
      <a:dk2>
        <a:srgbClr val="FFFFFF"/>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fontScheme name="Medical stethoscope design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Medical stethoscope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edical stethoscope desig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edical stethoscope desig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edical stethoscope desig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edical stethoscope desig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edical stethoscope desig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edical stethoscope desig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edical stethoscope desig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edical stethoscope desig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edical stethoscope desig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edical stethoscope desig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edical stethoscope desig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Medical stethoscope design template 13">
        <a:dk1>
          <a:srgbClr val="000000"/>
        </a:dk1>
        <a:lt1>
          <a:srgbClr val="FFFFFF"/>
        </a:lt1>
        <a:dk2>
          <a:srgbClr val="003366"/>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edical stethoscope design template 14">
        <a:dk1>
          <a:srgbClr val="000066"/>
        </a:dk1>
        <a:lt1>
          <a:srgbClr val="FFFFFF"/>
        </a:lt1>
        <a:dk2>
          <a:srgbClr val="0033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edical stethoscope design template 15">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edical stethoscope design template 16">
        <a:dk1>
          <a:srgbClr val="FFFFFF"/>
        </a:dk1>
        <a:lt1>
          <a:srgbClr val="FFFFFF"/>
        </a:lt1>
        <a:dk2>
          <a:srgbClr val="000066"/>
        </a:dk2>
        <a:lt2>
          <a:srgbClr val="808080"/>
        </a:lt2>
        <a:accent1>
          <a:srgbClr val="BBE0E3"/>
        </a:accent1>
        <a:accent2>
          <a:srgbClr val="333399"/>
        </a:accent2>
        <a:accent3>
          <a:srgbClr val="FFFFFF"/>
        </a:accent3>
        <a:accent4>
          <a:srgbClr val="DADAD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سمة4</Template>
  <TotalTime>142</TotalTime>
  <Words>464</Words>
  <Application>Microsoft Office PowerPoint</Application>
  <PresentationFormat>عرض على الشاشة (3:4)‏</PresentationFormat>
  <Paragraphs>49</Paragraphs>
  <Slides>22</Slides>
  <Notes>0</Notes>
  <HiddenSlides>0</HiddenSlides>
  <MMClips>0</MMClips>
  <ScaleCrop>false</ScaleCrop>
  <HeadingPairs>
    <vt:vector size="4" baseType="variant">
      <vt:variant>
        <vt:lpstr>سمة</vt:lpstr>
      </vt:variant>
      <vt:variant>
        <vt:i4>1</vt:i4>
      </vt:variant>
      <vt:variant>
        <vt:lpstr>عناوين الشرائح</vt:lpstr>
      </vt:variant>
      <vt:variant>
        <vt:i4>22</vt:i4>
      </vt:variant>
    </vt:vector>
  </HeadingPairs>
  <TitlesOfParts>
    <vt:vector size="23" baseType="lpstr">
      <vt:lpstr>سمة4</vt:lpstr>
      <vt:lpstr>Hoarseness Of Voice</vt:lpstr>
      <vt:lpstr>الشريحة 2</vt:lpstr>
      <vt:lpstr>Introduction </vt:lpstr>
      <vt:lpstr>What is hoarseness? </vt:lpstr>
      <vt:lpstr>What causes hoarseness? </vt:lpstr>
      <vt:lpstr>الشريحة 6</vt:lpstr>
      <vt:lpstr>الشريحة 7</vt:lpstr>
      <vt:lpstr>Hoarseness can be caused by a number of conditions:</vt:lpstr>
      <vt:lpstr>Acute Laryngitis </vt:lpstr>
      <vt:lpstr>الشريحة 10</vt:lpstr>
      <vt:lpstr>Vocal Cord Paralysis</vt:lpstr>
      <vt:lpstr>الشريحة 12</vt:lpstr>
      <vt:lpstr>What are the signs and symptoms of hoarseness? </vt:lpstr>
      <vt:lpstr>SYMPTOMS:</vt:lpstr>
      <vt:lpstr>How are the causes of hoarseness diagnosed? </vt:lpstr>
      <vt:lpstr>الشريحة 16</vt:lpstr>
      <vt:lpstr>Indirect laryngoscopy : shows a red swollen larynx. Sometimes, present stringy mucus between cords. </vt:lpstr>
      <vt:lpstr>What is the treatment for hoarseness? </vt:lpstr>
      <vt:lpstr>الشريحة 19</vt:lpstr>
      <vt:lpstr>الشريحة 20</vt:lpstr>
      <vt:lpstr>الشريحة 21</vt:lpstr>
      <vt:lpstr>الشريحة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Hoarseness Of Voice</dc:title>
  <dc:creator>rtc</dc:creator>
  <cp:lastModifiedBy>ENG SAMI 0795405429</cp:lastModifiedBy>
  <cp:revision>22</cp:revision>
  <dcterms:created xsi:type="dcterms:W3CDTF">2012-02-29T01:16:34Z</dcterms:created>
  <dcterms:modified xsi:type="dcterms:W3CDTF">2012-02-28T19:39:10Z</dcterms:modified>
</cp:coreProperties>
</file>